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76" r:id="rId2"/>
    <p:sldId id="277" r:id="rId3"/>
    <p:sldId id="278" r:id="rId4"/>
    <p:sldId id="279" r:id="rId5"/>
    <p:sldId id="280" r:id="rId6"/>
    <p:sldId id="281" r:id="rId7"/>
    <p:sldId id="282" r:id="rId8"/>
    <p:sldId id="283" r:id="rId9"/>
    <p:sldId id="284" r:id="rId10"/>
    <p:sldId id="285" r:id="rId11"/>
    <p:sldId id="286" r:id="rId12"/>
    <p:sldId id="287" r:id="rId13"/>
    <p:sldId id="288" r:id="rId14"/>
    <p:sldId id="290" r:id="rId15"/>
    <p:sldId id="289" r:id="rId16"/>
    <p:sldId id="291" r:id="rId17"/>
    <p:sldId id="292" r:id="rId18"/>
    <p:sldId id="293" r:id="rId19"/>
    <p:sldId id="29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CC7211-275B-484A-93F3-5AE31C5F5E27}" type="datetimeFigureOut">
              <a:rPr lang="en-IN" smtClean="0"/>
              <a:t>06-11-2022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F3124-EC52-408E-A379-010ABBEBB06A}" type="slidenum">
              <a:rPr lang="en-IN" smtClean="0"/>
              <a:t>‹#›</a:t>
            </a:fld>
            <a:endParaRPr lang="en-IN"/>
          </a:p>
        </p:txBody>
      </p:sp>
    </p:spTree>
    <p:extLst>
      <p:ext uri="{BB962C8B-B14F-4D97-AF65-F5344CB8AC3E}">
        <p14:creationId xmlns:p14="http://schemas.microsoft.com/office/powerpoint/2010/main" val="1484217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464639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7" name="Google Shape;47;p11"/>
          <p:cNvSpPr txBox="1">
            <a:spLocks noGrp="1"/>
          </p:cNvSpPr>
          <p:nvPr>
            <p:ph type="body" idx="1"/>
          </p:nvPr>
        </p:nvSpPr>
        <p:spPr>
          <a:xfrm>
            <a:off x="415600" y="4202967"/>
            <a:ext cx="11360800" cy="17340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endParaRPr/>
          </a:p>
        </p:txBody>
      </p:sp>
      <p:sp>
        <p:nvSpPr>
          <p:cNvPr id="48" name="Google Shape;48;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084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42679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7" name="Google Shape;17;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0406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0" name="Google Shape;20;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517351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24" name="Google Shape;24;p5"/>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25" name="Google Shape;25;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90623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8019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1" name="Google Shape;31;p7"/>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32" name="Google Shape;32;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75015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5" name="Google Shape;35;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1245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sp>
        <p:nvSpPr>
          <p:cNvPr id="37" name="Google Shape;37;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39" name="Google Shape;39;p9"/>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0" name="Google Shape;40;p9"/>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41" name="Google Shape;41;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25223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Autofit/>
          </a:bodyPr>
          <a:lstStyle>
            <a:lvl1pPr marL="609585" lvl="0" indent="-304792"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40256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pic>
        <p:nvPicPr>
          <p:cNvPr id="9" name="Google Shape;9;p1"/>
          <p:cNvPicPr preferRelativeResize="0"/>
          <p:nvPr/>
        </p:nvPicPr>
        <p:blipFill rotWithShape="1">
          <a:blip r:embed="rId13">
            <a:alphaModFix/>
          </a:blip>
          <a:srcRect/>
          <a:stretch/>
        </p:blipFill>
        <p:spPr>
          <a:xfrm>
            <a:off x="11470634" y="88700"/>
            <a:ext cx="464825" cy="477275"/>
          </a:xfrm>
          <a:prstGeom prst="rect">
            <a:avLst/>
          </a:prstGeom>
          <a:noFill/>
          <a:ln>
            <a:noFill/>
          </a:ln>
        </p:spPr>
      </p:pic>
    </p:spTree>
    <p:extLst>
      <p:ext uri="{BB962C8B-B14F-4D97-AF65-F5344CB8AC3E}">
        <p14:creationId xmlns:p14="http://schemas.microsoft.com/office/powerpoint/2010/main" val="147548985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19.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5;p13">
            <a:extLst>
              <a:ext uri="{FF2B5EF4-FFF2-40B4-BE49-F238E27FC236}">
                <a16:creationId xmlns:a16="http://schemas.microsoft.com/office/drawing/2014/main" id="{CF7ACDDC-270B-767D-DB75-BBD3830640D5}"/>
              </a:ext>
            </a:extLst>
          </p:cNvPr>
          <p:cNvSpPr txBox="1">
            <a:spLocks/>
          </p:cNvSpPr>
          <p:nvPr/>
        </p:nvSpPr>
        <p:spPr>
          <a:xfrm>
            <a:off x="833745" y="2864597"/>
            <a:ext cx="8512500" cy="15522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5200"/>
            </a:pPr>
            <a:r>
              <a:rPr lang="en-US" sz="4000" b="1" kern="0" dirty="0">
                <a:solidFill>
                  <a:srgbClr val="CC0000"/>
                </a:solidFill>
                <a:latin typeface="Montserrat"/>
                <a:ea typeface="Montserrat"/>
                <a:cs typeface="Montserrat"/>
                <a:sym typeface="Montserrat"/>
              </a:rPr>
              <a:t>  Capstone Project</a:t>
            </a:r>
          </a:p>
          <a:p>
            <a:pPr algn="ctr">
              <a:buSzPts val="5200"/>
            </a:pPr>
            <a:r>
              <a:rPr lang="en-US" sz="3200" b="1" kern="0" dirty="0">
                <a:solidFill>
                  <a:schemeClr val="lt1"/>
                </a:solidFill>
                <a:latin typeface="Cambria" panose="02040503050406030204" pitchFamily="18" charset="0"/>
                <a:ea typeface="Cambria" panose="02040503050406030204" pitchFamily="18" charset="0"/>
                <a:cs typeface="Times New Roman" panose="02020603050405020304" pitchFamily="18" charset="0"/>
                <a:sym typeface="Montserrat"/>
              </a:rPr>
              <a:t>Play Store App Review Analysis </a:t>
            </a:r>
          </a:p>
          <a:p>
            <a:pPr algn="ctr">
              <a:buSzPts val="5200"/>
            </a:pPr>
            <a:endParaRPr lang="en-US" sz="1600" b="1" kern="0" dirty="0">
              <a:solidFill>
                <a:schemeClr val="lt1"/>
              </a:solidFill>
              <a:latin typeface="Montserrat"/>
              <a:ea typeface="Montserrat"/>
              <a:cs typeface="Montserrat"/>
              <a:sym typeface="Montserrat"/>
            </a:endParaRPr>
          </a:p>
        </p:txBody>
      </p:sp>
      <p:sp>
        <p:nvSpPr>
          <p:cNvPr id="5" name="TextBox 4">
            <a:extLst>
              <a:ext uri="{FF2B5EF4-FFF2-40B4-BE49-F238E27FC236}">
                <a16:creationId xmlns:a16="http://schemas.microsoft.com/office/drawing/2014/main" id="{B958B099-D234-6D62-3AFE-592ACBB92134}"/>
              </a:ext>
            </a:extLst>
          </p:cNvPr>
          <p:cNvSpPr txBox="1"/>
          <p:nvPr/>
        </p:nvSpPr>
        <p:spPr>
          <a:xfrm>
            <a:off x="3003177" y="4564366"/>
            <a:ext cx="4572000" cy="830997"/>
          </a:xfrm>
          <a:prstGeom prst="rect">
            <a:avLst/>
          </a:prstGeom>
          <a:noFill/>
        </p:spPr>
        <p:txBody>
          <a:bodyPr wrap="square">
            <a:spAutoFit/>
          </a:bodyPr>
          <a:lstStyle/>
          <a:p>
            <a:pPr algn="ctr"/>
            <a:r>
              <a:rPr lang="en-IN" sz="2400" dirty="0">
                <a:solidFill>
                  <a:srgbClr val="C00000"/>
                </a:solidFill>
              </a:rPr>
              <a:t>BY</a:t>
            </a:r>
          </a:p>
          <a:p>
            <a:pPr algn="ctr"/>
            <a:r>
              <a:rPr lang="en-IN" sz="2400" dirty="0">
                <a:solidFill>
                  <a:srgbClr val="C00000"/>
                </a:solidFill>
              </a:rPr>
              <a:t>Rishabh Patidar </a:t>
            </a:r>
          </a:p>
        </p:txBody>
      </p:sp>
      <p:pic>
        <p:nvPicPr>
          <p:cNvPr id="1026" name="Picture 2" descr="Google Play Store's blindingly white redesign starts rolling out | Ars  Technica">
            <a:extLst>
              <a:ext uri="{FF2B5EF4-FFF2-40B4-BE49-F238E27FC236}">
                <a16:creationId xmlns:a16="http://schemas.microsoft.com/office/drawing/2014/main" id="{DEBBB38B-AC47-376C-B150-CC61B003A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77" y="121146"/>
            <a:ext cx="4040841" cy="20204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Play Icon &amp; Splash Screen | Splash screen, Google play gift card, Google  play">
            <a:extLst>
              <a:ext uri="{FF2B5EF4-FFF2-40B4-BE49-F238E27FC236}">
                <a16:creationId xmlns:a16="http://schemas.microsoft.com/office/drawing/2014/main" id="{11F8C785-3C3B-F5AF-7502-3667D63317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59" t="30749" r="27764" b="8980"/>
          <a:stretch/>
        </p:blipFill>
        <p:spPr bwMode="auto">
          <a:xfrm>
            <a:off x="8552330" y="3140759"/>
            <a:ext cx="3290047" cy="3444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892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68533-DA01-98AF-4E54-5D2007A74E9E}"/>
              </a:ext>
            </a:extLst>
          </p:cNvPr>
          <p:cNvSpPr>
            <a:spLocks noGrp="1"/>
          </p:cNvSpPr>
          <p:nvPr>
            <p:ph type="title"/>
          </p:nvPr>
        </p:nvSpPr>
        <p:spPr>
          <a:xfrm>
            <a:off x="415600" y="593367"/>
            <a:ext cx="4308800" cy="679621"/>
          </a:xfrm>
        </p:spPr>
        <p:txBody>
          <a:bodyPr/>
          <a:lstStyle/>
          <a:p>
            <a:r>
              <a:rPr lang="en-US" dirty="0"/>
              <a:t>Free VS Paid app </a:t>
            </a:r>
            <a:endParaRPr lang="en-IN" dirty="0"/>
          </a:p>
        </p:txBody>
      </p:sp>
      <p:pic>
        <p:nvPicPr>
          <p:cNvPr id="5122" name="Picture 2">
            <a:extLst>
              <a:ext uri="{FF2B5EF4-FFF2-40B4-BE49-F238E27FC236}">
                <a16:creationId xmlns:a16="http://schemas.microsoft.com/office/drawing/2014/main" id="{718E5562-0404-C797-AC7C-8D0C21309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600" y="1692369"/>
            <a:ext cx="4046024" cy="399125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08D0166-C2B2-D807-5D2C-3CB03A591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732" y="1597118"/>
            <a:ext cx="4995306" cy="36637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F3FB3634-4198-ABF8-52B6-18E734E8C228}"/>
              </a:ext>
            </a:extLst>
          </p:cNvPr>
          <p:cNvSpPr txBox="1">
            <a:spLocks/>
          </p:cNvSpPr>
          <p:nvPr/>
        </p:nvSpPr>
        <p:spPr>
          <a:xfrm>
            <a:off x="6888118" y="593366"/>
            <a:ext cx="4308800" cy="6796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kern="0" dirty="0"/>
              <a:t>Distribution of Rating </a:t>
            </a:r>
            <a:endParaRPr lang="en-IN" kern="0" dirty="0"/>
          </a:p>
        </p:txBody>
      </p:sp>
      <p:sp>
        <p:nvSpPr>
          <p:cNvPr id="6" name="TextBox 5">
            <a:extLst>
              <a:ext uri="{FF2B5EF4-FFF2-40B4-BE49-F238E27FC236}">
                <a16:creationId xmlns:a16="http://schemas.microsoft.com/office/drawing/2014/main" id="{9EB4CA9C-6243-5D6A-8202-B160BCDC994C}"/>
              </a:ext>
            </a:extLst>
          </p:cNvPr>
          <p:cNvSpPr txBox="1"/>
          <p:nvPr/>
        </p:nvSpPr>
        <p:spPr>
          <a:xfrm>
            <a:off x="281129" y="5377888"/>
            <a:ext cx="4882541" cy="1077218"/>
          </a:xfrm>
          <a:prstGeom prst="rect">
            <a:avLst/>
          </a:prstGeom>
          <a:noFill/>
        </p:spPr>
        <p:txBody>
          <a:bodyPr wrap="square">
            <a:spAutoFit/>
          </a:bodyPr>
          <a:lstStyle/>
          <a:p>
            <a:pPr algn="just"/>
            <a:r>
              <a:rPr lang="en-US" sz="1600" b="0" i="0" dirty="0">
                <a:solidFill>
                  <a:schemeClr val="accent2"/>
                </a:solidFill>
                <a:effectLst/>
                <a:latin typeface="Calibri" panose="020F0502020204030204" pitchFamily="34" charset="0"/>
                <a:cs typeface="Calibri" panose="020F0502020204030204" pitchFamily="34" charset="0"/>
              </a:rPr>
              <a:t>The above graph shows the percentage of free and paid apps in Google Play store. We can see that 92% (approx.) of all apps in Google Play store are free, and 8% (approx.) are paid.</a:t>
            </a:r>
            <a:endParaRPr lang="en-IN" sz="1600" dirty="0">
              <a:solidFill>
                <a:schemeClr val="accent2"/>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608D391-E728-7139-094D-2EAC6F2CD425}"/>
              </a:ext>
            </a:extLst>
          </p:cNvPr>
          <p:cNvSpPr txBox="1"/>
          <p:nvPr/>
        </p:nvSpPr>
        <p:spPr>
          <a:xfrm>
            <a:off x="5717385" y="5260881"/>
            <a:ext cx="6096000" cy="1323439"/>
          </a:xfrm>
          <a:prstGeom prst="rect">
            <a:avLst/>
          </a:prstGeom>
          <a:noFill/>
        </p:spPr>
        <p:txBody>
          <a:bodyPr wrap="square">
            <a:spAutoFit/>
          </a:bodyPr>
          <a:lstStyle/>
          <a:p>
            <a:pPr algn="just"/>
            <a:r>
              <a:rPr lang="en-IN" sz="1600" dirty="0">
                <a:solidFill>
                  <a:schemeClr val="accent2"/>
                </a:solidFill>
                <a:latin typeface="Calibri" panose="020F0502020204030204" pitchFamily="34" charset="0"/>
                <a:cs typeface="Calibri" panose="020F0502020204030204" pitchFamily="34" charset="0"/>
              </a:rPr>
              <a:t>We can see from the above graph that most of the apps in Google Play are rated between 3.5 and 4.8. This is not a coincidence, as this shows that the developers understand the importance of rating their apps according to their quality, rather than just focusing on the number of downloads they get.</a:t>
            </a:r>
          </a:p>
        </p:txBody>
      </p:sp>
    </p:spTree>
    <p:extLst>
      <p:ext uri="{BB962C8B-B14F-4D97-AF65-F5344CB8AC3E}">
        <p14:creationId xmlns:p14="http://schemas.microsoft.com/office/powerpoint/2010/main" val="31696665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A497B-15A4-4908-042F-203281C0E67B}"/>
              </a:ext>
            </a:extLst>
          </p:cNvPr>
          <p:cNvSpPr>
            <a:spLocks noGrp="1"/>
          </p:cNvSpPr>
          <p:nvPr>
            <p:ph type="title"/>
          </p:nvPr>
        </p:nvSpPr>
        <p:spPr>
          <a:xfrm>
            <a:off x="415600" y="305364"/>
            <a:ext cx="11360800" cy="763600"/>
          </a:xfrm>
        </p:spPr>
        <p:txBody>
          <a:bodyPr/>
          <a:lstStyle/>
          <a:p>
            <a:r>
              <a:rPr lang="en-IN" b="0" i="0" dirty="0">
                <a:solidFill>
                  <a:schemeClr val="tx1"/>
                </a:solidFill>
                <a:effectLst/>
                <a:latin typeface="Calibri" panose="020F0502020204030204" pitchFamily="34" charset="0"/>
                <a:cs typeface="Calibri" panose="020F0502020204030204" pitchFamily="34" charset="0"/>
              </a:rPr>
              <a:t>Top 10 installed apps</a:t>
            </a:r>
            <a:br>
              <a:rPr lang="en-IN" b="0" i="0" dirty="0">
                <a:solidFill>
                  <a:schemeClr val="tx1"/>
                </a:solidFill>
                <a:effectLst/>
                <a:latin typeface="Calibri" panose="020F0502020204030204" pitchFamily="34" charset="0"/>
                <a:cs typeface="Calibri" panose="020F0502020204030204" pitchFamily="34" charset="0"/>
              </a:rPr>
            </a:br>
            <a:endParaRPr lang="en-IN" dirty="0">
              <a:solidFill>
                <a:schemeClr val="tx1"/>
              </a:solidFill>
              <a:latin typeface="Calibri" panose="020F0502020204030204" pitchFamily="34" charset="0"/>
              <a:cs typeface="Calibri" panose="020F0502020204030204" pitchFamily="34" charset="0"/>
            </a:endParaRPr>
          </a:p>
        </p:txBody>
      </p:sp>
      <p:pic>
        <p:nvPicPr>
          <p:cNvPr id="6146" name="Picture 2">
            <a:extLst>
              <a:ext uri="{FF2B5EF4-FFF2-40B4-BE49-F238E27FC236}">
                <a16:creationId xmlns:a16="http://schemas.microsoft.com/office/drawing/2014/main" id="{05F774F3-1CE3-8BEC-3F4D-A264BD9F3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44" y="1068964"/>
            <a:ext cx="6275573" cy="57890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5B6AD3-7780-4639-45AC-C04D912A1700}"/>
              </a:ext>
            </a:extLst>
          </p:cNvPr>
          <p:cNvSpPr txBox="1"/>
          <p:nvPr/>
        </p:nvSpPr>
        <p:spPr>
          <a:xfrm>
            <a:off x="6726400" y="1663424"/>
            <a:ext cx="4796117" cy="1077218"/>
          </a:xfrm>
          <a:prstGeom prst="rect">
            <a:avLst/>
          </a:prstGeom>
          <a:noFill/>
        </p:spPr>
        <p:txBody>
          <a:bodyPr wrap="square">
            <a:spAutoFit/>
          </a:bodyPr>
          <a:lstStyle/>
          <a:p>
            <a:pPr algn="just"/>
            <a:r>
              <a:rPr lang="en-IN" sz="1600" dirty="0">
                <a:solidFill>
                  <a:schemeClr val="accent2"/>
                </a:solidFill>
                <a:latin typeface="Calibri" panose="020F0502020204030204" pitchFamily="34" charset="0"/>
                <a:cs typeface="Calibri" panose="020F0502020204030204" pitchFamily="34" charset="0"/>
              </a:rPr>
              <a:t>Here we can see that in the Business category, </a:t>
            </a:r>
            <a:r>
              <a:rPr lang="en-IN" sz="1600" dirty="0" err="1">
                <a:solidFill>
                  <a:schemeClr val="accent2"/>
                </a:solidFill>
                <a:latin typeface="Calibri" panose="020F0502020204030204" pitchFamily="34" charset="0"/>
                <a:cs typeface="Calibri" panose="020F0502020204030204" pitchFamily="34" charset="0"/>
              </a:rPr>
              <a:t>OfficeSuite</a:t>
            </a:r>
            <a:r>
              <a:rPr lang="en-IN" sz="1600" dirty="0">
                <a:solidFill>
                  <a:schemeClr val="accent2"/>
                </a:solidFill>
                <a:latin typeface="Calibri" panose="020F0502020204030204" pitchFamily="34" charset="0"/>
                <a:cs typeface="Calibri" panose="020F0502020204030204" pitchFamily="34" charset="0"/>
              </a:rPr>
              <a:t> has the highest number of installs. In the same way by passing different category names to the function, we can get the top 10 installed apps.</a:t>
            </a:r>
          </a:p>
        </p:txBody>
      </p:sp>
      <p:pic>
        <p:nvPicPr>
          <p:cNvPr id="6148" name="Picture 4" descr="Best Mobile Apps GIFs | Gfycat">
            <a:extLst>
              <a:ext uri="{FF2B5EF4-FFF2-40B4-BE49-F238E27FC236}">
                <a16:creationId xmlns:a16="http://schemas.microsoft.com/office/drawing/2014/main" id="{83263C08-D0D2-B1B2-19DA-99770231F3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90" t="7744" r="16692" b="7842"/>
          <a:stretch/>
        </p:blipFill>
        <p:spPr bwMode="auto">
          <a:xfrm>
            <a:off x="7102917" y="3238424"/>
            <a:ext cx="4419600" cy="303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5805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A427-E9CA-6829-D3DC-C3FA9638A946}"/>
              </a:ext>
            </a:extLst>
          </p:cNvPr>
          <p:cNvSpPr>
            <a:spLocks noGrp="1"/>
          </p:cNvSpPr>
          <p:nvPr>
            <p:ph type="title"/>
          </p:nvPr>
        </p:nvSpPr>
        <p:spPr/>
        <p:txBody>
          <a:bodyPr/>
          <a:lstStyle/>
          <a:p>
            <a:r>
              <a:rPr lang="en-US" b="0" i="0" dirty="0">
                <a:solidFill>
                  <a:schemeClr val="tx1"/>
                </a:solidFill>
                <a:effectLst/>
                <a:latin typeface="Calibri" panose="020F0502020204030204" pitchFamily="34" charset="0"/>
                <a:cs typeface="Calibri" panose="020F0502020204030204" pitchFamily="34" charset="0"/>
              </a:rPr>
              <a:t>App's have most number of installs</a:t>
            </a:r>
            <a:br>
              <a:rPr lang="en-US" b="0" i="0" dirty="0">
                <a:solidFill>
                  <a:srgbClr val="D5D5D5"/>
                </a:solidFill>
                <a:effectLst/>
                <a:latin typeface="Roboto" panose="02000000000000000000" pitchFamily="2" charset="0"/>
              </a:rPr>
            </a:br>
            <a:endParaRPr lang="en-IN" dirty="0"/>
          </a:p>
        </p:txBody>
      </p:sp>
      <p:pic>
        <p:nvPicPr>
          <p:cNvPr id="7170" name="Picture 2">
            <a:extLst>
              <a:ext uri="{FF2B5EF4-FFF2-40B4-BE49-F238E27FC236}">
                <a16:creationId xmlns:a16="http://schemas.microsoft.com/office/drawing/2014/main" id="{633DCA45-A823-B308-2760-3912B8783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7" y="1605242"/>
            <a:ext cx="7231717" cy="4974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1B16594-336A-13E6-3EBD-C694F285B5EF}"/>
              </a:ext>
            </a:extLst>
          </p:cNvPr>
          <p:cNvPicPr>
            <a:picLocks noChangeAspect="1"/>
          </p:cNvPicPr>
          <p:nvPr/>
        </p:nvPicPr>
        <p:blipFill>
          <a:blip r:embed="rId3"/>
          <a:stretch>
            <a:fillRect/>
          </a:stretch>
        </p:blipFill>
        <p:spPr>
          <a:xfrm>
            <a:off x="8292353" y="133875"/>
            <a:ext cx="2506085" cy="2241771"/>
          </a:xfrm>
          <a:prstGeom prst="rect">
            <a:avLst/>
          </a:prstGeom>
        </p:spPr>
      </p:pic>
      <p:sp>
        <p:nvSpPr>
          <p:cNvPr id="7" name="TextBox 6">
            <a:extLst>
              <a:ext uri="{FF2B5EF4-FFF2-40B4-BE49-F238E27FC236}">
                <a16:creationId xmlns:a16="http://schemas.microsoft.com/office/drawing/2014/main" id="{1B012FC0-27F6-F8C8-3107-428BE5821102}"/>
              </a:ext>
            </a:extLst>
          </p:cNvPr>
          <p:cNvSpPr txBox="1"/>
          <p:nvPr/>
        </p:nvSpPr>
        <p:spPr>
          <a:xfrm>
            <a:off x="7605936" y="2519678"/>
            <a:ext cx="4434729" cy="1077218"/>
          </a:xfrm>
          <a:prstGeom prst="rect">
            <a:avLst/>
          </a:prstGeom>
          <a:noFill/>
        </p:spPr>
        <p:txBody>
          <a:bodyPr wrap="square">
            <a:spAutoFit/>
          </a:bodyPr>
          <a:lstStyle/>
          <a:p>
            <a:r>
              <a:rPr lang="en-IN" sz="1600" dirty="0">
                <a:solidFill>
                  <a:schemeClr val="accent2"/>
                </a:solidFill>
                <a:latin typeface="Calibri" panose="020F0502020204030204" pitchFamily="34" charset="0"/>
                <a:cs typeface="Calibri" panose="020F0502020204030204" pitchFamily="34" charset="0"/>
              </a:rPr>
              <a:t>Based on the data in the above visualization, it can be interpreted that the top categories with highest installs are Game, Family, Communication, News &amp; Magazines, &amp; Tools.</a:t>
            </a:r>
          </a:p>
        </p:txBody>
      </p:sp>
      <p:pic>
        <p:nvPicPr>
          <p:cNvPr id="7172" name="Picture 4" descr="GIF apps - animated GIF on GIFER">
            <a:extLst>
              <a:ext uri="{FF2B5EF4-FFF2-40B4-BE49-F238E27FC236}">
                <a16:creationId xmlns:a16="http://schemas.microsoft.com/office/drawing/2014/main" id="{38001BD7-C899-E2E5-22A7-7752222D3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2202" y="3869553"/>
            <a:ext cx="3474198" cy="2977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140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4AE37-45EE-3938-3A4E-7865BCB980AD}"/>
              </a:ext>
            </a:extLst>
          </p:cNvPr>
          <p:cNvSpPr>
            <a:spLocks noGrp="1"/>
          </p:cNvSpPr>
          <p:nvPr>
            <p:ph type="title"/>
          </p:nvPr>
        </p:nvSpPr>
        <p:spPr/>
        <p:txBody>
          <a:bodyPr/>
          <a:lstStyle/>
          <a:p>
            <a:r>
              <a:rPr lang="en-US" b="0" i="0" dirty="0">
                <a:solidFill>
                  <a:schemeClr val="tx1"/>
                </a:solidFill>
                <a:effectLst/>
                <a:latin typeface="Calibri" panose="020F0502020204030204" pitchFamily="34" charset="0"/>
                <a:cs typeface="Calibri" panose="020F0502020204030204" pitchFamily="34" charset="0"/>
              </a:rPr>
              <a:t> Apps with highest number of reviews</a:t>
            </a:r>
            <a:br>
              <a:rPr lang="en-US" b="0" i="0" dirty="0">
                <a:solidFill>
                  <a:srgbClr val="D5D5D5"/>
                </a:solidFill>
                <a:effectLst/>
                <a:latin typeface="Roboto" panose="02000000000000000000" pitchFamily="2" charset="0"/>
              </a:rPr>
            </a:br>
            <a:endParaRPr lang="en-IN" dirty="0"/>
          </a:p>
        </p:txBody>
      </p:sp>
      <p:pic>
        <p:nvPicPr>
          <p:cNvPr id="5" name="Picture 4">
            <a:extLst>
              <a:ext uri="{FF2B5EF4-FFF2-40B4-BE49-F238E27FC236}">
                <a16:creationId xmlns:a16="http://schemas.microsoft.com/office/drawing/2014/main" id="{FC9BACC5-20CF-0AB6-7B34-62264FD4E70F}"/>
              </a:ext>
            </a:extLst>
          </p:cNvPr>
          <p:cNvPicPr>
            <a:picLocks noChangeAspect="1"/>
          </p:cNvPicPr>
          <p:nvPr/>
        </p:nvPicPr>
        <p:blipFill>
          <a:blip r:embed="rId2"/>
          <a:stretch>
            <a:fillRect/>
          </a:stretch>
        </p:blipFill>
        <p:spPr>
          <a:xfrm>
            <a:off x="176000" y="1356967"/>
            <a:ext cx="8658133" cy="5312432"/>
          </a:xfrm>
          <a:prstGeom prst="rect">
            <a:avLst/>
          </a:prstGeom>
        </p:spPr>
      </p:pic>
      <p:sp>
        <p:nvSpPr>
          <p:cNvPr id="7" name="TextBox 6">
            <a:extLst>
              <a:ext uri="{FF2B5EF4-FFF2-40B4-BE49-F238E27FC236}">
                <a16:creationId xmlns:a16="http://schemas.microsoft.com/office/drawing/2014/main" id="{4670E0EF-A7A6-24A2-7852-10BC97354CD2}"/>
              </a:ext>
            </a:extLst>
          </p:cNvPr>
          <p:cNvSpPr txBox="1"/>
          <p:nvPr/>
        </p:nvSpPr>
        <p:spPr>
          <a:xfrm>
            <a:off x="9073733" y="1720840"/>
            <a:ext cx="2942267" cy="2554545"/>
          </a:xfrm>
          <a:prstGeom prst="rect">
            <a:avLst/>
          </a:prstGeom>
          <a:noFill/>
        </p:spPr>
        <p:txBody>
          <a:bodyPr wrap="square">
            <a:spAutoFit/>
          </a:bodyPr>
          <a:lstStyle/>
          <a:p>
            <a:pPr algn="just"/>
            <a:r>
              <a:rPr lang="en-IN" sz="1600" dirty="0">
                <a:solidFill>
                  <a:schemeClr val="accent2"/>
                </a:solidFill>
                <a:latin typeface="Calibri" panose="020F0502020204030204" pitchFamily="34" charset="0"/>
                <a:cs typeface="Calibri" panose="020F0502020204030204" pitchFamily="34" charset="0"/>
              </a:rPr>
              <a:t>The data in the following table gives an indication of the number of reviews each app has on Google </a:t>
            </a:r>
            <a:r>
              <a:rPr lang="en-IN" sz="1600" dirty="0" err="1">
                <a:solidFill>
                  <a:schemeClr val="accent2"/>
                </a:solidFill>
                <a:latin typeface="Calibri" panose="020F0502020204030204" pitchFamily="34" charset="0"/>
                <a:cs typeface="Calibri" panose="020F0502020204030204" pitchFamily="34" charset="0"/>
              </a:rPr>
              <a:t>Playstore</a:t>
            </a:r>
            <a:r>
              <a:rPr lang="en-IN" sz="1600" dirty="0">
                <a:solidFill>
                  <a:schemeClr val="accent2"/>
                </a:solidFill>
                <a:latin typeface="Calibri" panose="020F0502020204030204" pitchFamily="34" charset="0"/>
                <a:cs typeface="Calibri" panose="020F0502020204030204" pitchFamily="34" charset="0"/>
              </a:rPr>
              <a:t>. We can interpret this data and come to the conclusion that Clash of Clans, Subway Surfers, Clash Royale, and Candy Crush Saga have the highest number of reviews on Google </a:t>
            </a:r>
            <a:r>
              <a:rPr lang="en-IN" sz="1600" dirty="0" err="1">
                <a:solidFill>
                  <a:schemeClr val="accent2"/>
                </a:solidFill>
                <a:latin typeface="Calibri" panose="020F0502020204030204" pitchFamily="34" charset="0"/>
                <a:cs typeface="Calibri" panose="020F0502020204030204" pitchFamily="34" charset="0"/>
              </a:rPr>
              <a:t>Playstore</a:t>
            </a:r>
            <a:r>
              <a:rPr lang="en-IN" sz="1600" dirty="0">
                <a:solidFill>
                  <a:schemeClr val="accent2"/>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4793918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E6D33-704F-99B1-BC7A-A2B3BFBC95C5}"/>
              </a:ext>
            </a:extLst>
          </p:cNvPr>
          <p:cNvSpPr>
            <a:spLocks noGrp="1"/>
          </p:cNvSpPr>
          <p:nvPr>
            <p:ph type="title"/>
          </p:nvPr>
        </p:nvSpPr>
        <p:spPr>
          <a:xfrm>
            <a:off x="4279388" y="261673"/>
            <a:ext cx="4129506" cy="763600"/>
          </a:xfrm>
        </p:spPr>
        <p:txBody>
          <a:bodyPr/>
          <a:lstStyle/>
          <a:p>
            <a:r>
              <a:rPr lang="en-US" dirty="0">
                <a:latin typeface="Calibri" panose="020F0502020204030204" pitchFamily="34" charset="0"/>
                <a:cs typeface="Calibri" panose="020F0502020204030204" pitchFamily="34" charset="0"/>
              </a:rPr>
              <a:t>Top Expensive  Apps </a:t>
            </a:r>
            <a:endParaRPr lang="en-IN" dirty="0">
              <a:latin typeface="Calibri" panose="020F0502020204030204" pitchFamily="34" charset="0"/>
              <a:cs typeface="Calibri" panose="020F0502020204030204" pitchFamily="34" charset="0"/>
            </a:endParaRPr>
          </a:p>
        </p:txBody>
      </p:sp>
      <p:pic>
        <p:nvPicPr>
          <p:cNvPr id="9218" name="Picture 2">
            <a:extLst>
              <a:ext uri="{FF2B5EF4-FFF2-40B4-BE49-F238E27FC236}">
                <a16:creationId xmlns:a16="http://schemas.microsoft.com/office/drawing/2014/main" id="{6BDE0398-1160-2041-1DF8-4EE5D5569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85" y="899227"/>
            <a:ext cx="6376952" cy="57705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0875D9-F626-7EA6-2E31-764C08D2485B}"/>
              </a:ext>
            </a:extLst>
          </p:cNvPr>
          <p:cNvSpPr txBox="1"/>
          <p:nvPr/>
        </p:nvSpPr>
        <p:spPr>
          <a:xfrm>
            <a:off x="7100047" y="1262183"/>
            <a:ext cx="3899647" cy="2585323"/>
          </a:xfrm>
          <a:prstGeom prst="rect">
            <a:avLst/>
          </a:prstGeom>
          <a:noFill/>
        </p:spPr>
        <p:txBody>
          <a:bodyPr wrap="square">
            <a:spAutoFit/>
          </a:bodyPr>
          <a:lstStyle/>
          <a:p>
            <a:pPr algn="just"/>
            <a:r>
              <a:rPr lang="en-IN" dirty="0">
                <a:solidFill>
                  <a:schemeClr val="accent2"/>
                </a:solidFill>
                <a:latin typeface="Calibri" panose="020F0502020204030204" pitchFamily="34" charset="0"/>
                <a:cs typeface="Calibri" panose="020F0502020204030204" pitchFamily="34" charset="0"/>
              </a:rPr>
              <a:t>This is a visualization of the most expensive apps on the Google </a:t>
            </a:r>
            <a:r>
              <a:rPr lang="en-IN" dirty="0" err="1">
                <a:solidFill>
                  <a:schemeClr val="accent2"/>
                </a:solidFill>
                <a:latin typeface="Calibri" panose="020F0502020204030204" pitchFamily="34" charset="0"/>
                <a:cs typeface="Calibri" panose="020F0502020204030204" pitchFamily="34" charset="0"/>
              </a:rPr>
              <a:t>Playstore</a:t>
            </a:r>
            <a:r>
              <a:rPr lang="en-IN" dirty="0">
                <a:solidFill>
                  <a:schemeClr val="accent2"/>
                </a:solidFill>
                <a:latin typeface="Calibri" panose="020F0502020204030204" pitchFamily="34" charset="0"/>
                <a:cs typeface="Calibri" panose="020F0502020204030204" pitchFamily="34" charset="0"/>
              </a:rPr>
              <a:t>. We can see that the app I am rich is the most expensive, followed by I am Rich Premium. We also had to drop one row of data for this visualization because the language of the app was Chinese and it was messing with the pie chart.</a:t>
            </a:r>
          </a:p>
        </p:txBody>
      </p:sp>
      <p:pic>
        <p:nvPicPr>
          <p:cNvPr id="9220" name="Picture 4" descr="What Is A Mobile App And What Are App Development Basics For Businesses?">
            <a:extLst>
              <a:ext uri="{FF2B5EF4-FFF2-40B4-BE49-F238E27FC236}">
                <a16:creationId xmlns:a16="http://schemas.microsoft.com/office/drawing/2014/main" id="{BA3B606F-293C-5069-3C00-51769912A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047" y="3189194"/>
            <a:ext cx="4000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0122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D38AF-66C1-227E-DB86-3A2DEB1DEA21}"/>
              </a:ext>
            </a:extLst>
          </p:cNvPr>
          <p:cNvSpPr>
            <a:spLocks noGrp="1"/>
          </p:cNvSpPr>
          <p:nvPr>
            <p:ph type="title"/>
          </p:nvPr>
        </p:nvSpPr>
        <p:spPr>
          <a:xfrm>
            <a:off x="4709694" y="145132"/>
            <a:ext cx="3618518" cy="763600"/>
          </a:xfrm>
        </p:spPr>
        <p:txBody>
          <a:bodyPr/>
          <a:lstStyle/>
          <a:p>
            <a:r>
              <a:rPr lang="en-US" dirty="0">
                <a:latin typeface="Calibri" panose="020F0502020204030204" pitchFamily="34" charset="0"/>
                <a:cs typeface="Calibri" panose="020F0502020204030204" pitchFamily="34" charset="0"/>
              </a:rPr>
              <a:t>Top Earning Apps</a:t>
            </a:r>
            <a:endParaRPr lang="en-IN" dirty="0">
              <a:latin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676877D2-917A-7608-8D27-639D373F9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01" y="877356"/>
            <a:ext cx="7716557" cy="60601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87A1EF-9E95-4A81-B55A-B45FE71C165E}"/>
              </a:ext>
            </a:extLst>
          </p:cNvPr>
          <p:cNvSpPr txBox="1"/>
          <p:nvPr/>
        </p:nvSpPr>
        <p:spPr>
          <a:xfrm>
            <a:off x="7960658" y="1191487"/>
            <a:ext cx="3801035" cy="2585323"/>
          </a:xfrm>
          <a:prstGeom prst="rect">
            <a:avLst/>
          </a:prstGeom>
          <a:noFill/>
        </p:spPr>
        <p:txBody>
          <a:bodyPr wrap="square">
            <a:spAutoFit/>
          </a:bodyPr>
          <a:lstStyle/>
          <a:p>
            <a:pPr algn="just"/>
            <a:r>
              <a:rPr lang="en-IN" dirty="0">
                <a:solidFill>
                  <a:schemeClr val="accent2"/>
                </a:solidFill>
                <a:latin typeface="Calibri" panose="020F0502020204030204" pitchFamily="34" charset="0"/>
                <a:cs typeface="Calibri" panose="020F0502020204030204" pitchFamily="34" charset="0"/>
              </a:rPr>
              <a:t>In this presentation, we will discuss the top five apps with the highest earnings found on the google play store. These apps are: </a:t>
            </a:r>
          </a:p>
          <a:p>
            <a:pPr marL="342900" indent="-342900" algn="just">
              <a:buFont typeface="+mj-lt"/>
              <a:buAutoNum type="arabicPeriod"/>
            </a:pPr>
            <a:r>
              <a:rPr lang="en-IN" dirty="0">
                <a:solidFill>
                  <a:schemeClr val="accent2"/>
                </a:solidFill>
                <a:latin typeface="Calibri" panose="020F0502020204030204" pitchFamily="34" charset="0"/>
                <a:cs typeface="Calibri" panose="020F0502020204030204" pitchFamily="34" charset="0"/>
              </a:rPr>
              <a:t>I am Rich</a:t>
            </a:r>
          </a:p>
          <a:p>
            <a:pPr marL="342900" indent="-342900" algn="just">
              <a:buFont typeface="+mj-lt"/>
              <a:buAutoNum type="arabicPeriod"/>
            </a:pPr>
            <a:r>
              <a:rPr lang="en-IN" dirty="0">
                <a:solidFill>
                  <a:schemeClr val="accent2"/>
                </a:solidFill>
                <a:latin typeface="Calibri" panose="020F0502020204030204" pitchFamily="34" charset="0"/>
                <a:cs typeface="Calibri" panose="020F0502020204030204" pitchFamily="34" charset="0"/>
              </a:rPr>
              <a:t>I am Rich Premium</a:t>
            </a:r>
          </a:p>
          <a:p>
            <a:pPr marL="342900" indent="-342900" algn="just">
              <a:buFont typeface="+mj-lt"/>
              <a:buAutoNum type="arabicPeriod"/>
            </a:pPr>
            <a:r>
              <a:rPr lang="en-IN" dirty="0">
                <a:solidFill>
                  <a:schemeClr val="accent2"/>
                </a:solidFill>
                <a:latin typeface="Calibri" panose="020F0502020204030204" pitchFamily="34" charset="0"/>
                <a:cs typeface="Calibri" panose="020F0502020204030204" pitchFamily="34" charset="0"/>
              </a:rPr>
              <a:t>Hitman Sniper</a:t>
            </a:r>
          </a:p>
          <a:p>
            <a:pPr marL="342900" indent="-342900" algn="just">
              <a:buFont typeface="+mj-lt"/>
              <a:buAutoNum type="arabicPeriod"/>
            </a:pPr>
            <a:r>
              <a:rPr lang="en-IN" dirty="0">
                <a:solidFill>
                  <a:schemeClr val="accent2"/>
                </a:solidFill>
                <a:latin typeface="Calibri" panose="020F0502020204030204" pitchFamily="34" charset="0"/>
                <a:cs typeface="Calibri" panose="020F0502020204030204" pitchFamily="34" charset="0"/>
              </a:rPr>
              <a:t>Grand Theft Auto: San Andreas</a:t>
            </a:r>
          </a:p>
          <a:p>
            <a:pPr marL="342900" indent="-342900" algn="just">
              <a:buFont typeface="+mj-lt"/>
              <a:buAutoNum type="arabicPeriod"/>
            </a:pPr>
            <a:r>
              <a:rPr lang="en-IN" dirty="0" err="1">
                <a:solidFill>
                  <a:schemeClr val="accent2"/>
                </a:solidFill>
                <a:latin typeface="Calibri" panose="020F0502020204030204" pitchFamily="34" charset="0"/>
                <a:cs typeface="Calibri" panose="020F0502020204030204" pitchFamily="34" charset="0"/>
              </a:rPr>
              <a:t>Facetune</a:t>
            </a:r>
            <a:r>
              <a:rPr lang="en-IN" dirty="0">
                <a:solidFill>
                  <a:schemeClr val="accent2"/>
                </a:solidFill>
                <a:latin typeface="Calibri" panose="020F0502020204030204" pitchFamily="34" charset="0"/>
                <a:cs typeface="Calibri" panose="020F0502020204030204" pitchFamily="34" charset="0"/>
              </a:rPr>
              <a:t> - For Free</a:t>
            </a:r>
          </a:p>
        </p:txBody>
      </p:sp>
      <p:pic>
        <p:nvPicPr>
          <p:cNvPr id="8196" name="Picture 4" descr="Index of /img">
            <a:extLst>
              <a:ext uri="{FF2B5EF4-FFF2-40B4-BE49-F238E27FC236}">
                <a16:creationId xmlns:a16="http://schemas.microsoft.com/office/drawing/2014/main" id="{90552B71-5E1E-40C6-7119-4F159CE38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3557" y="3907426"/>
            <a:ext cx="3660962" cy="3254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0467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1F28-C00B-5CE1-530F-3F116C3E26B9}"/>
              </a:ext>
            </a:extLst>
          </p:cNvPr>
          <p:cNvSpPr>
            <a:spLocks noGrp="1"/>
          </p:cNvSpPr>
          <p:nvPr>
            <p:ph type="title"/>
          </p:nvPr>
        </p:nvSpPr>
        <p:spPr>
          <a:xfrm>
            <a:off x="537883" y="357355"/>
            <a:ext cx="11360800" cy="763600"/>
          </a:xfrm>
        </p:spPr>
        <p:txBody>
          <a:bodyPr/>
          <a:lstStyle/>
          <a:p>
            <a:r>
              <a:rPr lang="en-US" dirty="0"/>
              <a:t>Top Genres in the </a:t>
            </a:r>
            <a:r>
              <a:rPr lang="en-US" dirty="0" err="1"/>
              <a:t>Playstore</a:t>
            </a:r>
            <a:endParaRPr lang="en-IN" dirty="0"/>
          </a:p>
        </p:txBody>
      </p:sp>
      <p:pic>
        <p:nvPicPr>
          <p:cNvPr id="12290" name="Picture 2">
            <a:extLst>
              <a:ext uri="{FF2B5EF4-FFF2-40B4-BE49-F238E27FC236}">
                <a16:creationId xmlns:a16="http://schemas.microsoft.com/office/drawing/2014/main" id="{3F9DD8CE-4292-6EBA-F185-7826A183F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635" y="1120955"/>
            <a:ext cx="8139952" cy="57370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BC1A09-18FB-8680-A0BA-5D9B03B258A3}"/>
              </a:ext>
            </a:extLst>
          </p:cNvPr>
          <p:cNvSpPr txBox="1"/>
          <p:nvPr/>
        </p:nvSpPr>
        <p:spPr>
          <a:xfrm>
            <a:off x="221598" y="1555848"/>
            <a:ext cx="3316941" cy="1569660"/>
          </a:xfrm>
          <a:prstGeom prst="rect">
            <a:avLst/>
          </a:prstGeom>
          <a:noFill/>
        </p:spPr>
        <p:txBody>
          <a:bodyPr wrap="square">
            <a:spAutoFit/>
          </a:bodyPr>
          <a:lstStyle/>
          <a:p>
            <a:pPr algn="just"/>
            <a:r>
              <a:rPr lang="en-IN" sz="1600" dirty="0">
                <a:solidFill>
                  <a:schemeClr val="accent2"/>
                </a:solidFill>
                <a:latin typeface="Calibri" panose="020F0502020204030204" pitchFamily="34" charset="0"/>
                <a:cs typeface="Calibri" panose="020F0502020204030204" pitchFamily="34" charset="0"/>
              </a:rPr>
              <a:t>The data visualization above shows how popular the different categories of apps are among users. The highest numbers are found in the Tools and Entertainment genres, followed by Education, Medical, and many more.</a:t>
            </a:r>
          </a:p>
        </p:txBody>
      </p:sp>
      <p:pic>
        <p:nvPicPr>
          <p:cNvPr id="12292" name="Picture 4" descr="Mobile App Development by Holypix on Dribbble">
            <a:extLst>
              <a:ext uri="{FF2B5EF4-FFF2-40B4-BE49-F238E27FC236}">
                <a16:creationId xmlns:a16="http://schemas.microsoft.com/office/drawing/2014/main" id="{C7420A35-62C4-E15C-5AF4-52CC33574F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92" t="7938" b="8616"/>
          <a:stretch/>
        </p:blipFill>
        <p:spPr bwMode="auto">
          <a:xfrm>
            <a:off x="0" y="4070841"/>
            <a:ext cx="3538539" cy="2554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5087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69550-E37E-F262-3399-4D2537BA7B79}"/>
              </a:ext>
            </a:extLst>
          </p:cNvPr>
          <p:cNvSpPr>
            <a:spLocks noGrp="1"/>
          </p:cNvSpPr>
          <p:nvPr>
            <p:ph type="title"/>
          </p:nvPr>
        </p:nvSpPr>
        <p:spPr>
          <a:xfrm>
            <a:off x="4969671" y="387800"/>
            <a:ext cx="2724220" cy="763600"/>
          </a:xfrm>
        </p:spPr>
        <p:txBody>
          <a:bodyPr/>
          <a:lstStyle/>
          <a:p>
            <a:r>
              <a:rPr lang="en-IN" b="0" i="0" dirty="0">
                <a:solidFill>
                  <a:schemeClr val="tx1"/>
                </a:solidFill>
                <a:effectLst/>
                <a:latin typeface="Calibri" panose="020F0502020204030204" pitchFamily="34" charset="0"/>
                <a:cs typeface="Calibri" panose="020F0502020204030204" pitchFamily="34" charset="0"/>
              </a:rPr>
              <a:t>Conclusion</a:t>
            </a:r>
            <a:endParaRPr lang="en-IN" dirty="0">
              <a:solidFill>
                <a:schemeClr val="tx1"/>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461C6488-C58A-E3E8-E80D-D5DFC9EFCE11}"/>
              </a:ext>
            </a:extLst>
          </p:cNvPr>
          <p:cNvSpPr>
            <a:spLocks noGrp="1"/>
          </p:cNvSpPr>
          <p:nvPr>
            <p:ph type="body" idx="1"/>
          </p:nvPr>
        </p:nvSpPr>
        <p:spPr>
          <a:xfrm>
            <a:off x="209412" y="1151400"/>
            <a:ext cx="11360800" cy="3752294"/>
          </a:xfrm>
        </p:spPr>
        <p:txBody>
          <a:bodyPr/>
          <a:lstStyle/>
          <a:p>
            <a:pPr marL="152396" indent="0" algn="just">
              <a:buNone/>
            </a:pPr>
            <a:r>
              <a:rPr lang="en-US" sz="1600" dirty="0">
                <a:solidFill>
                  <a:schemeClr val="accent2"/>
                </a:solidFill>
                <a:latin typeface="Calibri" panose="020F0502020204030204" pitchFamily="34" charset="0"/>
                <a:cs typeface="Calibri" panose="020F0502020204030204" pitchFamily="34" charset="0"/>
              </a:rPr>
              <a:t>I have learned and gotten exposure to different tools and techniques in data analysis. I was able to complete the project successfully with the help of tools like Python, Pandas, Matplotlib, </a:t>
            </a:r>
            <a:r>
              <a:rPr lang="en-US" sz="1600" dirty="0" err="1">
                <a:solidFill>
                  <a:schemeClr val="accent2"/>
                </a:solidFill>
                <a:latin typeface="Calibri" panose="020F0502020204030204" pitchFamily="34" charset="0"/>
                <a:cs typeface="Calibri" panose="020F0502020204030204" pitchFamily="34" charset="0"/>
              </a:rPr>
              <a:t>Numpy</a:t>
            </a:r>
            <a:r>
              <a:rPr lang="en-US" sz="1600" dirty="0">
                <a:solidFill>
                  <a:schemeClr val="accent2"/>
                </a:solidFill>
                <a:latin typeface="Calibri" panose="020F0502020204030204" pitchFamily="34" charset="0"/>
                <a:cs typeface="Calibri" panose="020F0502020204030204" pitchFamily="34" charset="0"/>
              </a:rPr>
              <a:t>, Seaborn, and Jovian. Also, I learned different techniques like Data Cleaning, Data Preparation, Data Exploration and visualization, and Data Interpretation.</a:t>
            </a:r>
          </a:p>
          <a:p>
            <a:pPr marL="152396" indent="0" algn="just">
              <a:buNone/>
            </a:pPr>
            <a:r>
              <a:rPr lang="en-US" sz="1600" dirty="0">
                <a:solidFill>
                  <a:schemeClr val="accent2"/>
                </a:solidFill>
                <a:latin typeface="Calibri" panose="020F0502020204030204" pitchFamily="34" charset="0"/>
                <a:cs typeface="Calibri" panose="020F0502020204030204" pitchFamily="34" charset="0"/>
              </a:rPr>
              <a:t>The dataset provided in this project is a set of data that contains ratings from users and the app they installed. The dataset can be used to deliver insights to understand customer demands better, which is the goal of this project. The dataset can also be used to look at whether the original ratings of the app match the predicted rating to know whether the app is performing better or worse compared to other apps on the Play Store. It is not limited to the problem taken into consideration for this project. Many other interesting possibilities can be explored using this dataset.</a:t>
            </a:r>
          </a:p>
          <a:p>
            <a:pPr marL="152396" indent="0" algn="just">
              <a:buNone/>
            </a:pPr>
            <a:r>
              <a:rPr lang="en-US" sz="1600" b="1" dirty="0">
                <a:solidFill>
                  <a:schemeClr val="accent2"/>
                </a:solidFill>
                <a:latin typeface="Calibri" panose="020F0502020204030204" pitchFamily="34" charset="0"/>
                <a:cs typeface="Calibri" panose="020F0502020204030204" pitchFamily="34" charset="0"/>
              </a:rPr>
              <a:t>Future Work :- </a:t>
            </a:r>
            <a:r>
              <a:rPr lang="en-US" sz="1600" dirty="0">
                <a:solidFill>
                  <a:schemeClr val="accent2"/>
                </a:solidFill>
                <a:latin typeface="Calibri" panose="020F0502020204030204" pitchFamily="34" charset="0"/>
                <a:cs typeface="Calibri" panose="020F0502020204030204" pitchFamily="34" charset="0"/>
              </a:rPr>
              <a:t>The future work is to predict the number of reviews and installs by using the regression model. This will be done through a Machine Learning </a:t>
            </a:r>
            <a:r>
              <a:rPr lang="en-US" sz="1600" dirty="0" err="1">
                <a:solidFill>
                  <a:schemeClr val="accent2"/>
                </a:solidFill>
                <a:latin typeface="Calibri" panose="020F0502020204030204" pitchFamily="34" charset="0"/>
                <a:cs typeface="Calibri" panose="020F0502020204030204" pitchFamily="34" charset="0"/>
              </a:rPr>
              <a:t>approach.The</a:t>
            </a:r>
            <a:r>
              <a:rPr lang="en-US" sz="1600" dirty="0">
                <a:solidFill>
                  <a:schemeClr val="accent2"/>
                </a:solidFill>
                <a:latin typeface="Calibri" panose="020F0502020204030204" pitchFamily="34" charset="0"/>
                <a:cs typeface="Calibri" panose="020F0502020204030204" pitchFamily="34" charset="0"/>
              </a:rPr>
              <a:t> model will be trained with a set of historical data and then tested on new data. The model will be able to predict the number of reviews and installs based on various factors such as:- App categories- App size- Version of </a:t>
            </a:r>
            <a:r>
              <a:rPr lang="en-US" sz="1600" dirty="0" err="1">
                <a:solidFill>
                  <a:schemeClr val="accent2"/>
                </a:solidFill>
                <a:latin typeface="Calibri" panose="020F0502020204030204" pitchFamily="34" charset="0"/>
                <a:cs typeface="Calibri" panose="020F0502020204030204" pitchFamily="34" charset="0"/>
              </a:rPr>
              <a:t>AndroidThe</a:t>
            </a:r>
            <a:r>
              <a:rPr lang="en-US" sz="1600" dirty="0">
                <a:solidFill>
                  <a:schemeClr val="accent2"/>
                </a:solidFill>
                <a:latin typeface="Calibri" panose="020F0502020204030204" pitchFamily="34" charset="0"/>
                <a:cs typeface="Calibri" panose="020F0502020204030204" pitchFamily="34" charset="0"/>
              </a:rPr>
              <a:t> model can also be used to identify the category and stats of the most installed apps. It can also be used to explore the correlation between these factors on the number of installs.</a:t>
            </a:r>
          </a:p>
          <a:p>
            <a:pPr marL="152396" indent="0" algn="just">
              <a:buNone/>
            </a:pPr>
            <a:endParaRPr lang="en-IN" sz="1600" dirty="0">
              <a:solidFill>
                <a:schemeClr val="accent2"/>
              </a:solidFill>
              <a:latin typeface="Calibri" panose="020F0502020204030204" pitchFamily="34" charset="0"/>
              <a:cs typeface="Calibri" panose="020F0502020204030204" pitchFamily="34" charset="0"/>
            </a:endParaRPr>
          </a:p>
        </p:txBody>
      </p:sp>
      <p:pic>
        <p:nvPicPr>
          <p:cNvPr id="13314" name="Picture 2" descr="Hola Creative GIFs - Find &amp; Share on GIPHY">
            <a:extLst>
              <a:ext uri="{FF2B5EF4-FFF2-40B4-BE49-F238E27FC236}">
                <a16:creationId xmlns:a16="http://schemas.microsoft.com/office/drawing/2014/main" id="{18C54A9B-8FCE-D92E-3ACA-8B3347E965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00" b="16083"/>
          <a:stretch/>
        </p:blipFill>
        <p:spPr bwMode="auto">
          <a:xfrm>
            <a:off x="9912044" y="4560085"/>
            <a:ext cx="2279956" cy="2214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1214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Thank You: Grocery workers">
            <a:extLst>
              <a:ext uri="{FF2B5EF4-FFF2-40B4-BE49-F238E27FC236}">
                <a16:creationId xmlns:a16="http://schemas.microsoft.com/office/drawing/2014/main" id="{3DFE37B1-F68A-493B-FCA8-59EF86028A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92"/>
          <a:stretch/>
        </p:blipFill>
        <p:spPr bwMode="auto">
          <a:xfrm>
            <a:off x="206188" y="3801036"/>
            <a:ext cx="6104966" cy="249744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Free Phonics Thank you animated stickers - After Effects, GIF | Template.net">
            <a:extLst>
              <a:ext uri="{FF2B5EF4-FFF2-40B4-BE49-F238E27FC236}">
                <a16:creationId xmlns:a16="http://schemas.microsoft.com/office/drawing/2014/main" id="{AF251CDE-5E02-1AE2-76B7-91AC9DAA67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43" b="12316"/>
          <a:stretch/>
        </p:blipFill>
        <p:spPr bwMode="auto">
          <a:xfrm>
            <a:off x="3872754" y="242047"/>
            <a:ext cx="4876800" cy="380103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Google Play Animated Game Icon by Ben White on Dribbble">
            <a:extLst>
              <a:ext uri="{FF2B5EF4-FFF2-40B4-BE49-F238E27FC236}">
                <a16:creationId xmlns:a16="http://schemas.microsoft.com/office/drawing/2014/main" id="{1355F1EF-C647-497E-B70B-1F5978276A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27" b="21094"/>
          <a:stretch/>
        </p:blipFill>
        <p:spPr bwMode="auto">
          <a:xfrm>
            <a:off x="7135905" y="4308313"/>
            <a:ext cx="4645690" cy="208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967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Q&amp;A | Kingdom Court Creat">
            <a:extLst>
              <a:ext uri="{FF2B5EF4-FFF2-40B4-BE49-F238E27FC236}">
                <a16:creationId xmlns:a16="http://schemas.microsoft.com/office/drawing/2014/main" id="{DDBDC1CE-4DB7-5112-8EB3-7AEB1F338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059" y="2089896"/>
            <a:ext cx="7558370" cy="4535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7357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CC020-ECE1-8B3F-CE99-90C7D3CE997D}"/>
              </a:ext>
            </a:extLst>
          </p:cNvPr>
          <p:cNvSpPr>
            <a:spLocks noGrp="1"/>
          </p:cNvSpPr>
          <p:nvPr>
            <p:ph type="title"/>
          </p:nvPr>
        </p:nvSpPr>
        <p:spPr>
          <a:xfrm>
            <a:off x="1428612" y="530614"/>
            <a:ext cx="11360800" cy="763600"/>
          </a:xfrm>
        </p:spPr>
        <p:txBody>
          <a:bodyPr/>
          <a:lstStyle/>
          <a:p>
            <a:r>
              <a:rPr lang="en-IN" dirty="0"/>
              <a:t>Content </a:t>
            </a:r>
          </a:p>
        </p:txBody>
      </p:sp>
      <p:sp>
        <p:nvSpPr>
          <p:cNvPr id="5" name="TextBox 4">
            <a:extLst>
              <a:ext uri="{FF2B5EF4-FFF2-40B4-BE49-F238E27FC236}">
                <a16:creationId xmlns:a16="http://schemas.microsoft.com/office/drawing/2014/main" id="{604E71F8-EDF5-0C95-27BC-71BA5E30A64F}"/>
              </a:ext>
            </a:extLst>
          </p:cNvPr>
          <p:cNvSpPr txBox="1"/>
          <p:nvPr/>
        </p:nvSpPr>
        <p:spPr>
          <a:xfrm>
            <a:off x="896471" y="1633408"/>
            <a:ext cx="6096000" cy="1754326"/>
          </a:xfrm>
          <a:prstGeom prst="rect">
            <a:avLst/>
          </a:prstGeom>
          <a:noFill/>
        </p:spPr>
        <p:txBody>
          <a:bodyPr wrap="square">
            <a:spAutoFit/>
          </a:bodyPr>
          <a:lstStyle/>
          <a:p>
            <a:pPr>
              <a:buClr>
                <a:schemeClr val="accent5">
                  <a:lumMod val="50000"/>
                </a:schemeClr>
              </a:buClr>
              <a:buFont typeface="Wingdings" pitchFamily="2" charset="2"/>
              <a:buChar char="v"/>
            </a:pPr>
            <a:r>
              <a:rPr lang="en-US" sz="1800" b="1" dirty="0">
                <a:solidFill>
                  <a:schemeClr val="accent5">
                    <a:lumMod val="50000"/>
                  </a:schemeClr>
                </a:solidFill>
                <a:latin typeface="+mj-lt"/>
                <a:ea typeface="Ebrima" pitchFamily="2" charset="0"/>
                <a:cs typeface="Ebrima" pitchFamily="2" charset="0"/>
              </a:rPr>
              <a:t>Problem Statement /</a:t>
            </a:r>
            <a:r>
              <a:rPr lang="en-IN" b="1" i="0" dirty="0">
                <a:solidFill>
                  <a:schemeClr val="tx1"/>
                </a:solidFill>
                <a:effectLst/>
                <a:latin typeface="+mj-lt"/>
              </a:rPr>
              <a:t> </a:t>
            </a:r>
            <a:r>
              <a:rPr lang="en-IN" b="1" i="0" dirty="0">
                <a:solidFill>
                  <a:schemeClr val="bg1"/>
                </a:solidFill>
                <a:effectLst/>
                <a:latin typeface="+mj-lt"/>
              </a:rPr>
              <a:t>Description</a:t>
            </a:r>
          </a:p>
          <a:p>
            <a:pPr>
              <a:buClr>
                <a:schemeClr val="accent5">
                  <a:lumMod val="50000"/>
                </a:schemeClr>
              </a:buClr>
              <a:buFont typeface="Wingdings" pitchFamily="2" charset="2"/>
              <a:buChar char="v"/>
            </a:pPr>
            <a:r>
              <a:rPr lang="en-US" b="1" dirty="0">
                <a:solidFill>
                  <a:schemeClr val="bg1"/>
                </a:solidFill>
              </a:rPr>
              <a:t>The Goal Of This Project</a:t>
            </a:r>
            <a:endParaRPr lang="en-US" sz="1800" b="1" dirty="0">
              <a:solidFill>
                <a:schemeClr val="bg1"/>
              </a:solidFill>
              <a:latin typeface="+mj-lt"/>
              <a:ea typeface="Ebrima" pitchFamily="2" charset="0"/>
              <a:cs typeface="Ebrima" pitchFamily="2" charset="0"/>
            </a:endParaRPr>
          </a:p>
          <a:p>
            <a:pPr>
              <a:buClr>
                <a:schemeClr val="accent5">
                  <a:lumMod val="50000"/>
                </a:schemeClr>
              </a:buClr>
              <a:buFont typeface="Wingdings" pitchFamily="2" charset="2"/>
              <a:buChar char="v"/>
            </a:pPr>
            <a:r>
              <a:rPr lang="en-US" sz="1800" b="1" dirty="0">
                <a:solidFill>
                  <a:schemeClr val="accent5">
                    <a:lumMod val="50000"/>
                  </a:schemeClr>
                </a:solidFill>
                <a:latin typeface="+mj-lt"/>
                <a:ea typeface="Ebrima" pitchFamily="2" charset="0"/>
                <a:cs typeface="Ebrima" pitchFamily="2" charset="0"/>
              </a:rPr>
              <a:t>Introduction</a:t>
            </a:r>
          </a:p>
          <a:p>
            <a:pPr>
              <a:buClr>
                <a:schemeClr val="accent5">
                  <a:lumMod val="50000"/>
                </a:schemeClr>
              </a:buClr>
              <a:buFont typeface="Wingdings" pitchFamily="2" charset="2"/>
              <a:buChar char="v"/>
            </a:pPr>
            <a:r>
              <a:rPr lang="en-IN" b="1" dirty="0">
                <a:solidFill>
                  <a:schemeClr val="bg1"/>
                </a:solidFill>
                <a:latin typeface="+mj-lt"/>
              </a:rPr>
              <a:t>Data preparation &amp; cleaning </a:t>
            </a:r>
          </a:p>
          <a:p>
            <a:pPr>
              <a:buClr>
                <a:schemeClr val="accent5">
                  <a:lumMod val="50000"/>
                </a:schemeClr>
              </a:buClr>
              <a:buFont typeface="Wingdings" pitchFamily="2" charset="2"/>
              <a:buChar char="v"/>
            </a:pPr>
            <a:r>
              <a:rPr lang="en-US" sz="1800" b="1" dirty="0">
                <a:solidFill>
                  <a:schemeClr val="accent5">
                    <a:lumMod val="50000"/>
                  </a:schemeClr>
                </a:solidFill>
                <a:latin typeface="+mj-lt"/>
                <a:ea typeface="Ebrima" pitchFamily="2" charset="0"/>
                <a:cs typeface="Ebrima" pitchFamily="2" charset="0"/>
              </a:rPr>
              <a:t>EDA </a:t>
            </a:r>
            <a:endParaRPr lang="en-US" b="1" dirty="0">
              <a:solidFill>
                <a:schemeClr val="accent5">
                  <a:lumMod val="50000"/>
                </a:schemeClr>
              </a:solidFill>
              <a:latin typeface="+mj-lt"/>
              <a:ea typeface="Ebrima" pitchFamily="2" charset="0"/>
              <a:cs typeface="Ebrima" pitchFamily="2" charset="0"/>
            </a:endParaRPr>
          </a:p>
          <a:p>
            <a:pPr>
              <a:buClr>
                <a:schemeClr val="accent5">
                  <a:lumMod val="50000"/>
                </a:schemeClr>
              </a:buClr>
              <a:buFont typeface="Wingdings" pitchFamily="2" charset="2"/>
              <a:buChar char="v"/>
            </a:pPr>
            <a:r>
              <a:rPr lang="en-US" sz="1800" b="1" dirty="0">
                <a:solidFill>
                  <a:schemeClr val="accent5">
                    <a:lumMod val="50000"/>
                  </a:schemeClr>
                </a:solidFill>
                <a:latin typeface="+mj-lt"/>
                <a:ea typeface="Ebrima" pitchFamily="2" charset="0"/>
                <a:cs typeface="Ebrima" pitchFamily="2" charset="0"/>
              </a:rPr>
              <a:t>Conclusion</a:t>
            </a:r>
          </a:p>
        </p:txBody>
      </p:sp>
      <p:pic>
        <p:nvPicPr>
          <p:cNvPr id="3074" name="Picture 2" descr="Play store downloading apps by Buscarons on Dribbble">
            <a:extLst>
              <a:ext uri="{FF2B5EF4-FFF2-40B4-BE49-F238E27FC236}">
                <a16:creationId xmlns:a16="http://schemas.microsoft.com/office/drawing/2014/main" id="{DB2CD6BD-790D-C56F-6F3C-9C932F39D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0447" y="2570907"/>
            <a:ext cx="5495365" cy="4121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3631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A601-15F8-D7DB-9C49-0E34AC958826}"/>
              </a:ext>
            </a:extLst>
          </p:cNvPr>
          <p:cNvSpPr>
            <a:spLocks noGrp="1"/>
          </p:cNvSpPr>
          <p:nvPr>
            <p:ph type="title"/>
          </p:nvPr>
        </p:nvSpPr>
        <p:spPr>
          <a:xfrm>
            <a:off x="415600" y="473544"/>
            <a:ext cx="11360800" cy="763600"/>
          </a:xfrm>
        </p:spPr>
        <p:txBody>
          <a:bodyPr/>
          <a:lstStyle/>
          <a:p>
            <a:r>
              <a:rPr lang="en-US" sz="2800" b="1" dirty="0">
                <a:solidFill>
                  <a:schemeClr val="tx1"/>
                </a:solidFill>
                <a:latin typeface="Californian FB" panose="0207040306080B030204" pitchFamily="18" charset="0"/>
                <a:ea typeface="Ebrima" pitchFamily="2" charset="0"/>
                <a:cs typeface="Ebrima" pitchFamily="2" charset="0"/>
              </a:rPr>
              <a:t>Problem Statement /</a:t>
            </a:r>
            <a:r>
              <a:rPr lang="en-IN" b="1" i="0" dirty="0">
                <a:solidFill>
                  <a:schemeClr val="tx1"/>
                </a:solidFill>
                <a:effectLst/>
                <a:latin typeface="Californian FB" panose="0207040306080B030204" pitchFamily="18" charset="0"/>
              </a:rPr>
              <a:t> Description</a:t>
            </a:r>
            <a:br>
              <a:rPr lang="en-US" sz="2800" b="1" dirty="0">
                <a:solidFill>
                  <a:schemeClr val="tx1"/>
                </a:solidFill>
                <a:latin typeface="Californian FB" panose="0207040306080B030204" pitchFamily="18" charset="0"/>
                <a:ea typeface="Ebrima" pitchFamily="2" charset="0"/>
                <a:cs typeface="Ebrima" pitchFamily="2" charset="0"/>
              </a:rPr>
            </a:br>
            <a:endParaRPr lang="en-IN" dirty="0">
              <a:solidFill>
                <a:schemeClr val="tx1"/>
              </a:solidFill>
              <a:latin typeface="Californian FB" panose="0207040306080B030204" pitchFamily="18" charset="0"/>
            </a:endParaRPr>
          </a:p>
        </p:txBody>
      </p:sp>
      <p:sp>
        <p:nvSpPr>
          <p:cNvPr id="3" name="Text Placeholder 2">
            <a:extLst>
              <a:ext uri="{FF2B5EF4-FFF2-40B4-BE49-F238E27FC236}">
                <a16:creationId xmlns:a16="http://schemas.microsoft.com/office/drawing/2014/main" id="{2BDB9993-A8DA-26FE-B705-3A1AF207DA86}"/>
              </a:ext>
            </a:extLst>
          </p:cNvPr>
          <p:cNvSpPr>
            <a:spLocks noGrp="1"/>
          </p:cNvSpPr>
          <p:nvPr>
            <p:ph type="body" idx="1"/>
          </p:nvPr>
        </p:nvSpPr>
        <p:spPr>
          <a:xfrm>
            <a:off x="469971" y="1577223"/>
            <a:ext cx="4165365" cy="4555200"/>
          </a:xfrm>
        </p:spPr>
        <p:txBody>
          <a:bodyPr/>
          <a:lstStyle/>
          <a:p>
            <a:pPr marL="152396" indent="0" algn="just">
              <a:buNone/>
            </a:pPr>
            <a:r>
              <a:rPr lang="en-US" sz="1600" dirty="0">
                <a:solidFill>
                  <a:schemeClr val="accent2"/>
                </a:solidFill>
                <a:latin typeface="Californian FB" panose="0207040306080B030204" pitchFamily="18" charset="0"/>
              </a:rPr>
              <a:t>Android has become the most popular operating system in the world. It has captured around 74% of the total market, a true indicator of how popular Android is with users. Our goal is to help developers understand what factors motivate people to download apps from Google Play. We would like to analyze categories, reviews, price and ratings for this purpose and find out how they are interrelated.</a:t>
            </a:r>
            <a:endParaRPr lang="en-IN" sz="1600" dirty="0">
              <a:solidFill>
                <a:schemeClr val="accent2"/>
              </a:solidFill>
              <a:latin typeface="Californian FB" panose="0207040306080B030204" pitchFamily="18" charset="0"/>
            </a:endParaRPr>
          </a:p>
        </p:txBody>
      </p:sp>
      <p:pic>
        <p:nvPicPr>
          <p:cNvPr id="5" name="Picture 4">
            <a:extLst>
              <a:ext uri="{FF2B5EF4-FFF2-40B4-BE49-F238E27FC236}">
                <a16:creationId xmlns:a16="http://schemas.microsoft.com/office/drawing/2014/main" id="{0B926499-E81E-5E8C-0179-4D3C21BDA9A7}"/>
              </a:ext>
            </a:extLst>
          </p:cNvPr>
          <p:cNvPicPr>
            <a:picLocks noChangeAspect="1"/>
          </p:cNvPicPr>
          <p:nvPr/>
        </p:nvPicPr>
        <p:blipFill>
          <a:blip r:embed="rId2"/>
          <a:stretch>
            <a:fillRect/>
          </a:stretch>
        </p:blipFill>
        <p:spPr>
          <a:xfrm>
            <a:off x="4841474" y="3284740"/>
            <a:ext cx="3208298" cy="3497883"/>
          </a:xfrm>
          <a:prstGeom prst="rect">
            <a:avLst/>
          </a:prstGeom>
        </p:spPr>
      </p:pic>
      <p:pic>
        <p:nvPicPr>
          <p:cNvPr id="7" name="Picture 6">
            <a:extLst>
              <a:ext uri="{FF2B5EF4-FFF2-40B4-BE49-F238E27FC236}">
                <a16:creationId xmlns:a16="http://schemas.microsoft.com/office/drawing/2014/main" id="{A0BF06FA-65B5-0197-511B-DB4C4C335EC4}"/>
              </a:ext>
            </a:extLst>
          </p:cNvPr>
          <p:cNvPicPr>
            <a:picLocks noChangeAspect="1"/>
          </p:cNvPicPr>
          <p:nvPr/>
        </p:nvPicPr>
        <p:blipFill>
          <a:blip r:embed="rId3"/>
          <a:stretch>
            <a:fillRect/>
          </a:stretch>
        </p:blipFill>
        <p:spPr>
          <a:xfrm>
            <a:off x="8462047" y="561176"/>
            <a:ext cx="2275875" cy="2759635"/>
          </a:xfrm>
          <a:prstGeom prst="rect">
            <a:avLst/>
          </a:prstGeom>
        </p:spPr>
      </p:pic>
      <p:sp>
        <p:nvSpPr>
          <p:cNvPr id="9" name="TextBox 8">
            <a:extLst>
              <a:ext uri="{FF2B5EF4-FFF2-40B4-BE49-F238E27FC236}">
                <a16:creationId xmlns:a16="http://schemas.microsoft.com/office/drawing/2014/main" id="{49447943-45B8-D285-F200-DA2EA6F5ACB2}"/>
              </a:ext>
            </a:extLst>
          </p:cNvPr>
          <p:cNvSpPr txBox="1"/>
          <p:nvPr/>
        </p:nvSpPr>
        <p:spPr>
          <a:xfrm>
            <a:off x="8248690" y="3567953"/>
            <a:ext cx="3334870" cy="1569660"/>
          </a:xfrm>
          <a:prstGeom prst="rect">
            <a:avLst/>
          </a:prstGeom>
          <a:noFill/>
        </p:spPr>
        <p:txBody>
          <a:bodyPr wrap="square">
            <a:spAutoFit/>
          </a:bodyPr>
          <a:lstStyle/>
          <a:p>
            <a:pPr algn="just"/>
            <a:r>
              <a:rPr lang="en-US" sz="1600" b="0" i="0" dirty="0">
                <a:solidFill>
                  <a:schemeClr val="accent2"/>
                </a:solidFill>
                <a:effectLst/>
                <a:latin typeface="Californian FB" panose="0207040306080B030204" pitchFamily="18" charset="0"/>
              </a:rPr>
              <a:t>Dataset: The dataset consists of 13 columns:- App, Category, Rating, Reviews, Size, Installs, Type, Price, Content Rating, Genres, Last Updated, Current Ver, and Android Ver with 10841 Rows.</a:t>
            </a:r>
            <a:endParaRPr lang="en-IN" sz="1600" dirty="0">
              <a:solidFill>
                <a:schemeClr val="accent2"/>
              </a:solidFill>
              <a:latin typeface="Californian FB" panose="0207040306080B030204" pitchFamily="18" charset="0"/>
            </a:endParaRPr>
          </a:p>
        </p:txBody>
      </p:sp>
      <p:pic>
        <p:nvPicPr>
          <p:cNvPr id="2050" name="Picture 2" descr="HD wallpaper: White Android Logo, background | Wallpaper Flare">
            <a:extLst>
              <a:ext uri="{FF2B5EF4-FFF2-40B4-BE49-F238E27FC236}">
                <a16:creationId xmlns:a16="http://schemas.microsoft.com/office/drawing/2014/main" id="{1351AA80-84F1-6305-EECB-B644FE150B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63" t="32107" r="21824" b="38106"/>
          <a:stretch/>
        </p:blipFill>
        <p:spPr bwMode="auto">
          <a:xfrm>
            <a:off x="4661648" y="2032909"/>
            <a:ext cx="3587042" cy="11986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Android OS Mascot Robot Using Smartphone Isolated on White Background  Editorial Image - Illustration of cute, green: 48433280">
            <a:extLst>
              <a:ext uri="{FF2B5EF4-FFF2-40B4-BE49-F238E27FC236}">
                <a16:creationId xmlns:a16="http://schemas.microsoft.com/office/drawing/2014/main" id="{D5A07302-D0FE-ABE9-5593-8B07C28A6D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384" t="6262" r="20299"/>
          <a:stretch/>
        </p:blipFill>
        <p:spPr bwMode="auto">
          <a:xfrm>
            <a:off x="0" y="4610224"/>
            <a:ext cx="1599524" cy="224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6159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79C3-528A-EC14-4692-BB85C364E6EA}"/>
              </a:ext>
            </a:extLst>
          </p:cNvPr>
          <p:cNvSpPr>
            <a:spLocks noGrp="1"/>
          </p:cNvSpPr>
          <p:nvPr>
            <p:ph type="title"/>
          </p:nvPr>
        </p:nvSpPr>
        <p:spPr/>
        <p:txBody>
          <a:bodyPr/>
          <a:lstStyle/>
          <a:p>
            <a:r>
              <a:rPr lang="en-US" dirty="0">
                <a:solidFill>
                  <a:schemeClr val="tx1"/>
                </a:solidFill>
                <a:latin typeface="Californian FB" panose="0207040306080B030204" pitchFamily="18" charset="0"/>
              </a:rPr>
              <a:t>The Goal Of This Project</a:t>
            </a:r>
            <a:endParaRPr lang="en-IN" dirty="0">
              <a:solidFill>
                <a:schemeClr val="tx1"/>
              </a:solidFill>
              <a:latin typeface="Californian FB" panose="0207040306080B030204" pitchFamily="18" charset="0"/>
            </a:endParaRPr>
          </a:p>
        </p:txBody>
      </p:sp>
      <p:sp>
        <p:nvSpPr>
          <p:cNvPr id="3" name="Text Placeholder 2">
            <a:extLst>
              <a:ext uri="{FF2B5EF4-FFF2-40B4-BE49-F238E27FC236}">
                <a16:creationId xmlns:a16="http://schemas.microsoft.com/office/drawing/2014/main" id="{133F2C0B-7A8C-1D93-4F53-FBBA54E44851}"/>
              </a:ext>
            </a:extLst>
          </p:cNvPr>
          <p:cNvSpPr>
            <a:spLocks noGrp="1"/>
          </p:cNvSpPr>
          <p:nvPr>
            <p:ph type="body" idx="1"/>
          </p:nvPr>
        </p:nvSpPr>
        <p:spPr>
          <a:xfrm>
            <a:off x="415600" y="1536633"/>
            <a:ext cx="5680400" cy="4555200"/>
          </a:xfrm>
        </p:spPr>
        <p:txBody>
          <a:bodyPr/>
          <a:lstStyle/>
          <a:p>
            <a:pPr marL="152396" indent="0" algn="just">
              <a:buNone/>
            </a:pPr>
            <a:r>
              <a:rPr lang="en-US" sz="1600" dirty="0">
                <a:solidFill>
                  <a:schemeClr val="accent2"/>
                </a:solidFill>
                <a:latin typeface="Californian FB" panose="0207040306080B030204" pitchFamily="18" charset="0"/>
              </a:rPr>
              <a:t>The goal of this project is to deliver insights that help app developers better understand customer demands and thus popularize their products. Our objective is to explain how certain factors affect customer behavior and thus provide information that can help developers identify what consumers want and need in order for them to make the best purchase decision.</a:t>
            </a:r>
            <a:endParaRPr lang="en-IN" sz="1600" dirty="0">
              <a:solidFill>
                <a:schemeClr val="accent2"/>
              </a:solidFill>
              <a:latin typeface="Californian FB" panose="0207040306080B030204" pitchFamily="18" charset="0"/>
            </a:endParaRPr>
          </a:p>
        </p:txBody>
      </p:sp>
      <p:pic>
        <p:nvPicPr>
          <p:cNvPr id="4098" name="Picture 2" descr="Google Play Logo Animation by Sami Zedam on Dribbble">
            <a:extLst>
              <a:ext uri="{FF2B5EF4-FFF2-40B4-BE49-F238E27FC236}">
                <a16:creationId xmlns:a16="http://schemas.microsoft.com/office/drawing/2014/main" id="{B4B882A5-3414-6CB6-F6FC-914F9A81F8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14" b="18010"/>
          <a:stretch/>
        </p:blipFill>
        <p:spPr bwMode="auto">
          <a:xfrm>
            <a:off x="588447" y="4093212"/>
            <a:ext cx="5056094" cy="245630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Mobile App Architecture Mobile App Development GIF - Mobile App  Architecture Mobile App Development Mobile Application - Discover &amp; Share  GIFs">
            <a:extLst>
              <a:ext uri="{FF2B5EF4-FFF2-40B4-BE49-F238E27FC236}">
                <a16:creationId xmlns:a16="http://schemas.microsoft.com/office/drawing/2014/main" id="{3965DFB8-E04D-3F39-0D09-097FF2920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103" y="1536633"/>
            <a:ext cx="474345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7768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74C28-FD3E-A11C-7E3B-7A5B60C42D51}"/>
              </a:ext>
            </a:extLst>
          </p:cNvPr>
          <p:cNvSpPr>
            <a:spLocks noGrp="1"/>
          </p:cNvSpPr>
          <p:nvPr>
            <p:ph type="title"/>
          </p:nvPr>
        </p:nvSpPr>
        <p:spPr/>
        <p:txBody>
          <a:bodyPr/>
          <a:lstStyle/>
          <a:p>
            <a:r>
              <a:rPr lang="en-US" sz="2800" b="1" dirty="0">
                <a:solidFill>
                  <a:schemeClr val="tx1"/>
                </a:solidFill>
                <a:latin typeface="+mj-lt"/>
                <a:ea typeface="Ebrima" pitchFamily="2" charset="0"/>
                <a:cs typeface="Ebrima" pitchFamily="2" charset="0"/>
              </a:rPr>
              <a:t>Introduction</a:t>
            </a:r>
            <a:br>
              <a:rPr lang="en-US" sz="2800" b="1" dirty="0">
                <a:solidFill>
                  <a:schemeClr val="accent5">
                    <a:lumMod val="50000"/>
                  </a:schemeClr>
                </a:solidFill>
                <a:latin typeface="+mj-lt"/>
                <a:ea typeface="Ebrima" pitchFamily="2" charset="0"/>
                <a:cs typeface="Ebrima" pitchFamily="2" charset="0"/>
              </a:rPr>
            </a:br>
            <a:endParaRPr lang="en-IN" dirty="0"/>
          </a:p>
        </p:txBody>
      </p:sp>
      <p:sp>
        <p:nvSpPr>
          <p:cNvPr id="3" name="Text Placeholder 2">
            <a:extLst>
              <a:ext uri="{FF2B5EF4-FFF2-40B4-BE49-F238E27FC236}">
                <a16:creationId xmlns:a16="http://schemas.microsoft.com/office/drawing/2014/main" id="{216E2F32-A8F8-3F05-58B6-FE6CC5783F9B}"/>
              </a:ext>
            </a:extLst>
          </p:cNvPr>
          <p:cNvSpPr>
            <a:spLocks noGrp="1"/>
          </p:cNvSpPr>
          <p:nvPr>
            <p:ph type="body" idx="1"/>
          </p:nvPr>
        </p:nvSpPr>
        <p:spPr>
          <a:xfrm>
            <a:off x="415600" y="1536633"/>
            <a:ext cx="6890635" cy="4555200"/>
          </a:xfrm>
        </p:spPr>
        <p:txBody>
          <a:bodyPr/>
          <a:lstStyle/>
          <a:p>
            <a:pPr marL="152396" indent="0">
              <a:buNone/>
            </a:pPr>
            <a:r>
              <a:rPr lang="en-US" dirty="0">
                <a:solidFill>
                  <a:schemeClr val="accent2"/>
                </a:solidFill>
                <a:latin typeface="Californian FB" panose="0207040306080B030204" pitchFamily="18" charset="0"/>
              </a:rPr>
              <a:t>The number of apps available on Google Play Store is greater than 3.04 million. In this project/article, we will go through a journey of analyzing various apps found on the play store with the help of different Python libraries.</a:t>
            </a:r>
          </a:p>
          <a:p>
            <a:pPr marL="152396" indent="0">
              <a:buNone/>
            </a:pPr>
            <a:endParaRPr lang="en-US" dirty="0">
              <a:solidFill>
                <a:schemeClr val="accent2"/>
              </a:solidFill>
              <a:latin typeface="Californian FB" panose="0207040306080B030204" pitchFamily="18" charset="0"/>
            </a:endParaRPr>
          </a:p>
          <a:p>
            <a:pPr marL="152396" indent="0">
              <a:buNone/>
            </a:pPr>
            <a:r>
              <a:rPr lang="en-US" dirty="0">
                <a:solidFill>
                  <a:schemeClr val="accent2"/>
                </a:solidFill>
                <a:latin typeface="Californian FB" panose="0207040306080B030204" pitchFamily="18" charset="0"/>
              </a:rPr>
              <a:t>The dataset contains details of Android applications present on the Google Play Store. For analysis, we have used Python. Our business case is to locate the best Apps, which we measure by review check. The dataset contains 13 records that depict each application and an aggregate of 10842 applications.</a:t>
            </a:r>
            <a:endParaRPr lang="en-IN" dirty="0">
              <a:solidFill>
                <a:schemeClr val="accent2"/>
              </a:solidFill>
              <a:latin typeface="Californian FB" panose="0207040306080B030204" pitchFamily="18" charset="0"/>
            </a:endParaRPr>
          </a:p>
        </p:txBody>
      </p:sp>
      <p:pic>
        <p:nvPicPr>
          <p:cNvPr id="5124" name="Picture 4" descr="Google Play Apps Google Play Services GIF - Google Play Apps Google Play  Services Google Apps - Discover &amp; Share GIFs">
            <a:extLst>
              <a:ext uri="{FF2B5EF4-FFF2-40B4-BE49-F238E27FC236}">
                <a16:creationId xmlns:a16="http://schemas.microsoft.com/office/drawing/2014/main" id="{D8CF1752-7A97-387A-E9A0-CBDCC88002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3521" y="600671"/>
            <a:ext cx="3769797" cy="282832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Mobile Application | Nextdoor Global Services">
            <a:extLst>
              <a:ext uri="{FF2B5EF4-FFF2-40B4-BE49-F238E27FC236}">
                <a16:creationId xmlns:a16="http://schemas.microsoft.com/office/drawing/2014/main" id="{08FE7656-E9E9-2CDA-2F7C-C168343740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550" y="2337564"/>
            <a:ext cx="550545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4115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AE05-AE4E-5E51-8A33-719CEB2C1427}"/>
              </a:ext>
            </a:extLst>
          </p:cNvPr>
          <p:cNvSpPr>
            <a:spLocks noGrp="1"/>
          </p:cNvSpPr>
          <p:nvPr>
            <p:ph type="title"/>
          </p:nvPr>
        </p:nvSpPr>
        <p:spPr/>
        <p:txBody>
          <a:bodyPr/>
          <a:lstStyle/>
          <a:p>
            <a:r>
              <a:rPr lang="en-IN" b="0" i="0" dirty="0">
                <a:solidFill>
                  <a:schemeClr val="tx1"/>
                </a:solidFill>
                <a:effectLst/>
                <a:latin typeface="Californian FB" panose="0207040306080B030204" pitchFamily="18" charset="0"/>
              </a:rPr>
              <a:t>Data Preparation and Cleaning</a:t>
            </a:r>
            <a:br>
              <a:rPr lang="en-IN" b="0" i="0" dirty="0">
                <a:solidFill>
                  <a:srgbClr val="D5D5D5"/>
                </a:solidFill>
                <a:effectLst/>
                <a:latin typeface="Californian FB" panose="0207040306080B030204" pitchFamily="18" charset="0"/>
              </a:rPr>
            </a:br>
            <a:endParaRPr lang="en-IN" dirty="0">
              <a:latin typeface="Californian FB" panose="0207040306080B030204" pitchFamily="18" charset="0"/>
            </a:endParaRPr>
          </a:p>
        </p:txBody>
      </p:sp>
      <p:sp>
        <p:nvSpPr>
          <p:cNvPr id="3" name="Text Placeholder 2">
            <a:extLst>
              <a:ext uri="{FF2B5EF4-FFF2-40B4-BE49-F238E27FC236}">
                <a16:creationId xmlns:a16="http://schemas.microsoft.com/office/drawing/2014/main" id="{85929570-1105-20C1-0902-16D36F528DEE}"/>
              </a:ext>
            </a:extLst>
          </p:cNvPr>
          <p:cNvSpPr>
            <a:spLocks noGrp="1"/>
          </p:cNvSpPr>
          <p:nvPr>
            <p:ph type="body" idx="1"/>
          </p:nvPr>
        </p:nvSpPr>
        <p:spPr>
          <a:xfrm>
            <a:off x="415600" y="1356967"/>
            <a:ext cx="11360800" cy="2900896"/>
          </a:xfrm>
        </p:spPr>
        <p:txBody>
          <a:bodyPr/>
          <a:lstStyle/>
          <a:p>
            <a:pPr marL="152396" indent="0">
              <a:buNone/>
            </a:pPr>
            <a:r>
              <a:rPr lang="en-US" sz="1600" b="0" i="0" dirty="0">
                <a:solidFill>
                  <a:schemeClr val="accent2"/>
                </a:solidFill>
                <a:effectLst/>
                <a:latin typeface="Californian FB" panose="0207040306080B030204" pitchFamily="18" charset="0"/>
              </a:rPr>
              <a:t>Data preparation is the process of cleaning and transforming raw data prior to processing and analysis. It is an important step prior to processing and often involves reformatting data, making corrections to data and the combining of data sets to enrich data. Data cleansing or data cleaning is the process of detecting and correcting (or removing) corrupt or inaccurate records from a record set, table, or database and refers to identifying incomplete, incorrect, inaccurate or irrelevant parts of the data and then replacing, modifying, or deleting the dirty or coarse data.</a:t>
            </a:r>
            <a:endParaRPr lang="en-IN" sz="1600" dirty="0">
              <a:solidFill>
                <a:schemeClr val="accent2"/>
              </a:solidFill>
              <a:latin typeface="Californian FB" panose="0207040306080B030204" pitchFamily="18" charset="0"/>
            </a:endParaRPr>
          </a:p>
        </p:txBody>
      </p:sp>
      <p:pic>
        <p:nvPicPr>
          <p:cNvPr id="1026" name="Picture 2" descr="Android Developers Blog: I/O 2018: Everything new in the Google Play Console">
            <a:extLst>
              <a:ext uri="{FF2B5EF4-FFF2-40B4-BE49-F238E27FC236}">
                <a16:creationId xmlns:a16="http://schemas.microsoft.com/office/drawing/2014/main" id="{37836515-EF6E-92CC-D7EF-7F6FC4F466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75" t="13394" r="13628" b="8217"/>
          <a:stretch/>
        </p:blipFill>
        <p:spPr bwMode="auto">
          <a:xfrm>
            <a:off x="8023411" y="3530351"/>
            <a:ext cx="3567953" cy="22232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3A83CF-696A-BD49-116F-168F3E1C0C1F}"/>
              </a:ext>
            </a:extLst>
          </p:cNvPr>
          <p:cNvSpPr txBox="1"/>
          <p:nvPr/>
        </p:nvSpPr>
        <p:spPr>
          <a:xfrm>
            <a:off x="600636" y="3001434"/>
            <a:ext cx="6562164" cy="1569660"/>
          </a:xfrm>
          <a:prstGeom prst="rect">
            <a:avLst/>
          </a:prstGeom>
          <a:noFill/>
        </p:spPr>
        <p:txBody>
          <a:bodyPr wrap="square">
            <a:spAutoFit/>
          </a:bodyPr>
          <a:lstStyle/>
          <a:p>
            <a:pPr algn="just"/>
            <a:r>
              <a:rPr lang="en-US" sz="1600" dirty="0">
                <a:solidFill>
                  <a:schemeClr val="accent2"/>
                </a:solidFill>
                <a:latin typeface="Californian FB" panose="0207040306080B030204" pitchFamily="18" charset="0"/>
              </a:rPr>
              <a:t>First, we identified which data columns are irrelevant to the number of installs of an app. I removed the size and last updated date because they are not related to the number of downloads before publishing. We also removed ratings and reviews because they are obviously related to app installs and would not be known before publishing. Next, we trimmed our data of any out-of-place characters.</a:t>
            </a:r>
            <a:endParaRPr lang="en-IN" sz="1600" dirty="0">
              <a:solidFill>
                <a:schemeClr val="accent2"/>
              </a:solidFill>
              <a:latin typeface="Californian FB" panose="0207040306080B030204" pitchFamily="18" charset="0"/>
            </a:endParaRPr>
          </a:p>
        </p:txBody>
      </p:sp>
      <p:sp>
        <p:nvSpPr>
          <p:cNvPr id="11" name="TextBox 10">
            <a:extLst>
              <a:ext uri="{FF2B5EF4-FFF2-40B4-BE49-F238E27FC236}">
                <a16:creationId xmlns:a16="http://schemas.microsoft.com/office/drawing/2014/main" id="{2A9908E7-ED37-6465-962C-078194B7D412}"/>
              </a:ext>
            </a:extLst>
          </p:cNvPr>
          <p:cNvSpPr txBox="1"/>
          <p:nvPr/>
        </p:nvSpPr>
        <p:spPr>
          <a:xfrm>
            <a:off x="128378" y="4898289"/>
            <a:ext cx="7506680" cy="1569660"/>
          </a:xfrm>
          <a:prstGeom prst="rect">
            <a:avLst/>
          </a:prstGeom>
          <a:noFill/>
        </p:spPr>
        <p:txBody>
          <a:bodyPr wrap="square">
            <a:spAutoFit/>
          </a:bodyPr>
          <a:lstStyle/>
          <a:p>
            <a:pPr algn="just"/>
            <a:r>
              <a:rPr lang="en-US" sz="1600" b="1" dirty="0">
                <a:solidFill>
                  <a:schemeClr val="bg1"/>
                </a:solidFill>
                <a:latin typeface="Calibri" panose="020F0502020204030204" pitchFamily="34" charset="0"/>
                <a:cs typeface="Calibri" panose="020F0502020204030204" pitchFamily="34" charset="0"/>
              </a:rPr>
              <a:t>Note: In this section Data Preparation and Cleaning. see that the original dataset contains 10841 Rows and 13 Columns. It contained App, Category, Rating, Reviews, Size, Installs, Type, Price, Content Rating, Genres, Last Updated, Current Ver, and Android Ver Columns. But after cleansing the dataset and </a:t>
            </a:r>
            <a:r>
              <a:rPr lang="en-US" sz="1600" b="1" dirty="0" err="1">
                <a:solidFill>
                  <a:schemeClr val="bg1"/>
                </a:solidFill>
                <a:latin typeface="Calibri" panose="020F0502020204030204" pitchFamily="34" charset="0"/>
                <a:cs typeface="Calibri" panose="020F0502020204030204" pitchFamily="34" charset="0"/>
              </a:rPr>
              <a:t>droping</a:t>
            </a:r>
            <a:r>
              <a:rPr lang="en-US" sz="1600" b="1" dirty="0">
                <a:solidFill>
                  <a:schemeClr val="bg1"/>
                </a:solidFill>
                <a:latin typeface="Calibri" panose="020F0502020204030204" pitchFamily="34" charset="0"/>
                <a:cs typeface="Calibri" panose="020F0502020204030204" pitchFamily="34" charset="0"/>
              </a:rPr>
              <a:t> the unwanted rows and columns having Null Values and Garbage data from the database, we are left with 8434 Rows and 10 Columns.</a:t>
            </a:r>
          </a:p>
        </p:txBody>
      </p:sp>
    </p:spTree>
    <p:extLst>
      <p:ext uri="{BB962C8B-B14F-4D97-AF65-F5344CB8AC3E}">
        <p14:creationId xmlns:p14="http://schemas.microsoft.com/office/powerpoint/2010/main" val="29848942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E2377-4633-278B-52B4-55C08ECC5C69}"/>
              </a:ext>
            </a:extLst>
          </p:cNvPr>
          <p:cNvSpPr>
            <a:spLocks noGrp="1"/>
          </p:cNvSpPr>
          <p:nvPr>
            <p:ph type="title"/>
          </p:nvPr>
        </p:nvSpPr>
        <p:spPr>
          <a:xfrm>
            <a:off x="3176730" y="1131250"/>
            <a:ext cx="7315779" cy="763600"/>
          </a:xfrm>
        </p:spPr>
        <p:txBody>
          <a:bodyPr/>
          <a:lstStyle/>
          <a:p>
            <a:r>
              <a:rPr lang="en-IN" sz="3600" b="1" i="0" dirty="0">
                <a:solidFill>
                  <a:schemeClr val="tx1"/>
                </a:solidFill>
                <a:effectLst/>
                <a:latin typeface="Calibri" panose="020F0502020204030204" pitchFamily="34" charset="0"/>
                <a:cs typeface="Calibri" panose="020F0502020204030204" pitchFamily="34" charset="0"/>
              </a:rPr>
              <a:t>Exploratory Data Analysis</a:t>
            </a:r>
            <a:endParaRPr lang="en-IN" sz="3600" dirty="0">
              <a:solidFill>
                <a:schemeClr val="tx1"/>
              </a:solidFill>
              <a:latin typeface="Calibri" panose="020F0502020204030204" pitchFamily="34" charset="0"/>
              <a:cs typeface="Calibri" panose="020F0502020204030204" pitchFamily="34" charset="0"/>
            </a:endParaRPr>
          </a:p>
        </p:txBody>
      </p:sp>
      <p:pic>
        <p:nvPicPr>
          <p:cNvPr id="2050" name="Picture 2" descr="What to do in Exploratory Data Analysis ? [Guide for any Tabular Dataset] |  Data Science and Machine Learning | Kaggle">
            <a:extLst>
              <a:ext uri="{FF2B5EF4-FFF2-40B4-BE49-F238E27FC236}">
                <a16:creationId xmlns:a16="http://schemas.microsoft.com/office/drawing/2014/main" id="{FC9A7080-796F-970A-7518-737C11F022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52"/>
          <a:stretch/>
        </p:blipFill>
        <p:spPr bwMode="auto">
          <a:xfrm>
            <a:off x="2286000" y="1995053"/>
            <a:ext cx="7620000" cy="458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383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F47EF-946F-434A-AE16-3BA031A837CF}"/>
              </a:ext>
            </a:extLst>
          </p:cNvPr>
          <p:cNvSpPr>
            <a:spLocks noGrp="1"/>
          </p:cNvSpPr>
          <p:nvPr>
            <p:ph type="title"/>
          </p:nvPr>
        </p:nvSpPr>
        <p:spPr/>
        <p:txBody>
          <a:bodyPr/>
          <a:lstStyle/>
          <a:p>
            <a:r>
              <a:rPr lang="en-US" dirty="0"/>
              <a:t>EDA (</a:t>
            </a:r>
            <a:r>
              <a:rPr lang="en-US" dirty="0" err="1"/>
              <a:t>cont</a:t>
            </a:r>
            <a:r>
              <a:rPr lang="en-US" dirty="0"/>
              <a:t>……)</a:t>
            </a:r>
            <a:endParaRPr lang="en-IN" dirty="0"/>
          </a:p>
        </p:txBody>
      </p:sp>
      <p:sp>
        <p:nvSpPr>
          <p:cNvPr id="3" name="Text Placeholder 2">
            <a:extLst>
              <a:ext uri="{FF2B5EF4-FFF2-40B4-BE49-F238E27FC236}">
                <a16:creationId xmlns:a16="http://schemas.microsoft.com/office/drawing/2014/main" id="{A98E18E8-E144-5CF3-EEAC-2DF1EA9C2420}"/>
              </a:ext>
            </a:extLst>
          </p:cNvPr>
          <p:cNvSpPr>
            <a:spLocks noGrp="1"/>
          </p:cNvSpPr>
          <p:nvPr>
            <p:ph type="body" idx="1"/>
          </p:nvPr>
        </p:nvSpPr>
        <p:spPr>
          <a:xfrm>
            <a:off x="415600" y="1536633"/>
            <a:ext cx="6747200" cy="4555200"/>
          </a:xfrm>
        </p:spPr>
        <p:txBody>
          <a:bodyPr/>
          <a:lstStyle/>
          <a:p>
            <a:pPr marL="152396" indent="0" algn="just">
              <a:buNone/>
            </a:pPr>
            <a:r>
              <a:rPr lang="en-US" b="0" i="0" dirty="0">
                <a:solidFill>
                  <a:schemeClr val="accent2"/>
                </a:solidFill>
                <a:effectLst/>
                <a:latin typeface="Calibri" panose="020F0502020204030204" pitchFamily="34" charset="0"/>
                <a:cs typeface="Calibri" panose="020F0502020204030204" pitchFamily="34" charset="0"/>
              </a:rPr>
              <a:t> Exploratory data analysis is an approach to analyzing data sets to summarize their main characteristics, often with visual methods. A statistical model can be used or not, but primarily EDA is for seeing what the data can tell us beyond the formal modeling or hypothesis testing task. Data visualization is the graphic representation of data. It involves producing images that communicate relationships among the represented data to viewers of the images. This communication is achieved through the use of a systematic mapping between graphic marks and data values in the creation of the visualization. This mapping establishes how data values will be represented visually, determining how and to what extent a property of a graphic mark, such as size or color, will change to reflect changes in the value of a datum.</a:t>
            </a:r>
            <a:endParaRPr lang="en-IN" dirty="0">
              <a:solidFill>
                <a:schemeClr val="accent2"/>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A3AE69F7-0B7E-1BF6-64B9-0EC79892693B}"/>
              </a:ext>
            </a:extLst>
          </p:cNvPr>
          <p:cNvSpPr txBox="1"/>
          <p:nvPr/>
        </p:nvSpPr>
        <p:spPr>
          <a:xfrm>
            <a:off x="3048000" y="3244334"/>
            <a:ext cx="6096000" cy="369332"/>
          </a:xfrm>
          <a:prstGeom prst="rect">
            <a:avLst/>
          </a:prstGeom>
          <a:noFill/>
        </p:spPr>
        <p:txBody>
          <a:bodyPr wrap="square">
            <a:spAutoFit/>
          </a:bodyPr>
          <a:lstStyle/>
          <a:p>
            <a:r>
              <a:rPr lang="en-US" b="0" i="0" dirty="0">
                <a:solidFill>
                  <a:schemeClr val="accent2"/>
                </a:solidFill>
                <a:effectLst/>
                <a:latin typeface="Calibri" panose="020F0502020204030204" pitchFamily="34" charset="0"/>
                <a:cs typeface="Calibri" panose="020F0502020204030204" pitchFamily="34" charset="0"/>
              </a:rPr>
              <a:t>e</a:t>
            </a:r>
            <a:endParaRPr lang="en-IN" dirty="0"/>
          </a:p>
        </p:txBody>
      </p:sp>
      <p:pic>
        <p:nvPicPr>
          <p:cNvPr id="3074" name="Picture 2" descr="Enjoy Hard Work by Anton on Dribbble">
            <a:extLst>
              <a:ext uri="{FF2B5EF4-FFF2-40B4-BE49-F238E27FC236}">
                <a16:creationId xmlns:a16="http://schemas.microsoft.com/office/drawing/2014/main" id="{9E07E533-943A-84B4-807C-105C25FE3C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00" t="10235" r="11999" b="10059"/>
          <a:stretch/>
        </p:blipFill>
        <p:spPr bwMode="auto">
          <a:xfrm>
            <a:off x="7382435" y="1536633"/>
            <a:ext cx="4189910" cy="3384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2139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2BCCC-7988-6003-369A-F99C55DD17D4}"/>
              </a:ext>
            </a:extLst>
          </p:cNvPr>
          <p:cNvSpPr>
            <a:spLocks noGrp="1"/>
          </p:cNvSpPr>
          <p:nvPr>
            <p:ph type="title"/>
          </p:nvPr>
        </p:nvSpPr>
        <p:spPr>
          <a:xfrm>
            <a:off x="1374823" y="315461"/>
            <a:ext cx="11360800" cy="763600"/>
          </a:xfrm>
        </p:spPr>
        <p:txBody>
          <a:bodyPr/>
          <a:lstStyle/>
          <a:p>
            <a:r>
              <a:rPr lang="en-US" b="0" dirty="0">
                <a:solidFill>
                  <a:schemeClr val="tx1"/>
                </a:solidFill>
                <a:effectLst/>
                <a:latin typeface="Calibri" panose="020F0502020204030204" pitchFamily="34" charset="0"/>
                <a:cs typeface="Calibri" panose="020F0502020204030204" pitchFamily="34" charset="0"/>
              </a:rPr>
              <a:t>Top categories on Google </a:t>
            </a:r>
            <a:r>
              <a:rPr lang="en-US" b="0" dirty="0" err="1">
                <a:solidFill>
                  <a:schemeClr val="tx1"/>
                </a:solidFill>
                <a:effectLst/>
                <a:latin typeface="Calibri" panose="020F0502020204030204" pitchFamily="34" charset="0"/>
                <a:cs typeface="Calibri" panose="020F0502020204030204" pitchFamily="34" charset="0"/>
              </a:rPr>
              <a:t>Playstore</a:t>
            </a:r>
            <a:br>
              <a:rPr lang="en-US" b="0" dirty="0">
                <a:solidFill>
                  <a:srgbClr val="D4D4D4"/>
                </a:solidFill>
                <a:effectLst/>
                <a:latin typeface="Courier New" panose="02070309020205020404" pitchFamily="49" charset="0"/>
              </a:rPr>
            </a:br>
            <a:endParaRPr lang="en-IN" dirty="0"/>
          </a:p>
        </p:txBody>
      </p:sp>
      <p:pic>
        <p:nvPicPr>
          <p:cNvPr id="4098" name="Picture 2">
            <a:extLst>
              <a:ext uri="{FF2B5EF4-FFF2-40B4-BE49-F238E27FC236}">
                <a16:creationId xmlns:a16="http://schemas.microsoft.com/office/drawing/2014/main" id="{765BBE6F-A884-0C81-FB6D-3E7C73A87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76" y="1269083"/>
            <a:ext cx="7702083" cy="43198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CC0A3D-C3EB-F126-3C48-6CD49FC2E295}"/>
              </a:ext>
            </a:extLst>
          </p:cNvPr>
          <p:cNvSpPr txBox="1"/>
          <p:nvPr/>
        </p:nvSpPr>
        <p:spPr>
          <a:xfrm>
            <a:off x="7844118" y="1636530"/>
            <a:ext cx="4150659" cy="1323439"/>
          </a:xfrm>
          <a:prstGeom prst="rect">
            <a:avLst/>
          </a:prstGeom>
          <a:noFill/>
        </p:spPr>
        <p:txBody>
          <a:bodyPr wrap="square">
            <a:spAutoFit/>
          </a:bodyPr>
          <a:lstStyle/>
          <a:p>
            <a:pPr algn="just"/>
            <a:r>
              <a:rPr lang="en-IN" sz="1600" dirty="0">
                <a:solidFill>
                  <a:schemeClr val="accent2"/>
                </a:solidFill>
                <a:latin typeface="Calibri" panose="020F0502020204030204" pitchFamily="34" charset="0"/>
                <a:cs typeface="Calibri" panose="020F0502020204030204" pitchFamily="34" charset="0"/>
              </a:rPr>
              <a:t>In the dataset, there are 33 categories. From the above output we can conclude that in </a:t>
            </a:r>
            <a:r>
              <a:rPr lang="en-IN" sz="1600" dirty="0" err="1">
                <a:solidFill>
                  <a:schemeClr val="accent2"/>
                </a:solidFill>
                <a:latin typeface="Calibri" panose="020F0502020204030204" pitchFamily="34" charset="0"/>
                <a:cs typeface="Calibri" panose="020F0502020204030204" pitchFamily="34" charset="0"/>
              </a:rPr>
              <a:t>playstore</a:t>
            </a:r>
            <a:r>
              <a:rPr lang="en-IN" sz="1600" dirty="0">
                <a:solidFill>
                  <a:schemeClr val="accent2"/>
                </a:solidFill>
                <a:latin typeface="Calibri" panose="020F0502020204030204" pitchFamily="34" charset="0"/>
                <a:cs typeface="Calibri" panose="020F0502020204030204" pitchFamily="34" charset="0"/>
              </a:rPr>
              <a:t> most of the apps are under Family &amp; Game category and least are of Beauty &amp; Comics Category</a:t>
            </a:r>
          </a:p>
        </p:txBody>
      </p:sp>
      <p:pic>
        <p:nvPicPr>
          <p:cNvPr id="4100" name="Picture 4" descr="Bigfamily GIFs - Get the best GIF on GIPHY">
            <a:extLst>
              <a:ext uri="{FF2B5EF4-FFF2-40B4-BE49-F238E27FC236}">
                <a16:creationId xmlns:a16="http://schemas.microsoft.com/office/drawing/2014/main" id="{B02B40B2-4621-D808-9608-7393024455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11" r="4183" b="10588"/>
          <a:stretch/>
        </p:blipFill>
        <p:spPr bwMode="auto">
          <a:xfrm>
            <a:off x="8932179" y="4025154"/>
            <a:ext cx="3259821"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ee Video Game Animated GIF Icon pack - Google Slide - PPT &amp; Google Slides  Download">
            <a:extLst>
              <a:ext uri="{FF2B5EF4-FFF2-40B4-BE49-F238E27FC236}">
                <a16:creationId xmlns:a16="http://schemas.microsoft.com/office/drawing/2014/main" id="{9BB818B7-7991-5C8C-88CE-0AC42C0B05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30" b="49999"/>
          <a:stretch/>
        </p:blipFill>
        <p:spPr bwMode="auto">
          <a:xfrm>
            <a:off x="106176" y="5606140"/>
            <a:ext cx="4421000" cy="108601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ree Video Game Animated GIF Icon pack - Google Slide - PPT &amp; Google Slides  Download">
            <a:extLst>
              <a:ext uri="{FF2B5EF4-FFF2-40B4-BE49-F238E27FC236}">
                <a16:creationId xmlns:a16="http://schemas.microsoft.com/office/drawing/2014/main" id="{675A1AE0-F5F9-88EA-4E20-1EE125AB89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06" t="46144" r="7352" b="2973"/>
          <a:stretch/>
        </p:blipFill>
        <p:spPr bwMode="auto">
          <a:xfrm>
            <a:off x="4551256" y="5617708"/>
            <a:ext cx="3113570" cy="1074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8820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TotalTime>
  <Words>1480</Words>
  <Application>Microsoft Office PowerPoint</Application>
  <PresentationFormat>Widescreen</PresentationFormat>
  <Paragraphs>55</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Californian FB</vt:lpstr>
      <vt:lpstr>Cambria</vt:lpstr>
      <vt:lpstr>Courier New</vt:lpstr>
      <vt:lpstr>Montserrat</vt:lpstr>
      <vt:lpstr>Roboto</vt:lpstr>
      <vt:lpstr>Wingdings</vt:lpstr>
      <vt:lpstr>Simple Light</vt:lpstr>
      <vt:lpstr>PowerPoint Presentation</vt:lpstr>
      <vt:lpstr>Content </vt:lpstr>
      <vt:lpstr>Problem Statement / Description </vt:lpstr>
      <vt:lpstr>The Goal Of This Project</vt:lpstr>
      <vt:lpstr>Introduction </vt:lpstr>
      <vt:lpstr>Data Preparation and Cleaning </vt:lpstr>
      <vt:lpstr>Exploratory Data Analysis</vt:lpstr>
      <vt:lpstr>EDA (cont……)</vt:lpstr>
      <vt:lpstr>Top categories on Google Playstore </vt:lpstr>
      <vt:lpstr>Free VS Paid app </vt:lpstr>
      <vt:lpstr>Top 10 installed apps </vt:lpstr>
      <vt:lpstr>App's have most number of installs </vt:lpstr>
      <vt:lpstr> Apps with highest number of reviews </vt:lpstr>
      <vt:lpstr>Top Expensive  Apps </vt:lpstr>
      <vt:lpstr>Top Earning Apps</vt:lpstr>
      <vt:lpstr>Top Genres in the Playstore</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rishabhpatidar1999@gmail.com</dc:creator>
  <cp:lastModifiedBy>rishabhpatidar1999@gmail.com</cp:lastModifiedBy>
  <cp:revision>5</cp:revision>
  <dcterms:created xsi:type="dcterms:W3CDTF">2022-11-04T09:17:46Z</dcterms:created>
  <dcterms:modified xsi:type="dcterms:W3CDTF">2022-11-06T11:35:02Z</dcterms:modified>
</cp:coreProperties>
</file>